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0"/>
  </p:notesMasterIdLst>
  <p:sldIdLst>
    <p:sldId id="256" r:id="rId3"/>
    <p:sldId id="260" r:id="rId4"/>
    <p:sldId id="279" r:id="rId5"/>
    <p:sldId id="275" r:id="rId6"/>
    <p:sldId id="276" r:id="rId7"/>
    <p:sldId id="346" r:id="rId8"/>
    <p:sldId id="348" r:id="rId9"/>
    <p:sldId id="347" r:id="rId10"/>
    <p:sldId id="351" r:id="rId11"/>
    <p:sldId id="352" r:id="rId12"/>
    <p:sldId id="349" r:id="rId13"/>
    <p:sldId id="350" r:id="rId14"/>
    <p:sldId id="337" r:id="rId15"/>
    <p:sldId id="338" r:id="rId16"/>
    <p:sldId id="339" r:id="rId17"/>
    <p:sldId id="342" r:id="rId18"/>
    <p:sldId id="259" r:id="rId19"/>
  </p:sldIdLst>
  <p:sldSz cx="10693400" cy="7561263"/>
  <p:notesSz cx="7102475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pos="13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2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994" autoAdjust="0"/>
  </p:normalViewPr>
  <p:slideViewPr>
    <p:cSldViewPr>
      <p:cViewPr varScale="1">
        <p:scale>
          <a:sx n="66" d="100"/>
          <a:sy n="66" d="100"/>
        </p:scale>
        <p:origin x="1164" y="66"/>
      </p:cViewPr>
      <p:guideLst>
        <p:guide orient="horz" pos="748"/>
        <p:guide pos="13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E012F-D19E-4B24-9CA3-6FF4051586A4}" type="datetimeFigureOut">
              <a:rPr lang="pl-PL" smtClean="0"/>
              <a:pPr/>
              <a:t>2015-09-30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6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FB5DE-797C-453D-A2DF-164364AEE8F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86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BE-projekt-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6475" y="1476375"/>
            <a:ext cx="6696075" cy="4392613"/>
          </a:xfrm>
        </p:spPr>
        <p:txBody>
          <a:bodyPr/>
          <a:lstStyle>
            <a:lvl1pPr>
              <a:defRPr sz="2800"/>
            </a:lvl1pPr>
          </a:lstStyle>
          <a:p>
            <a:r>
              <a:rPr lang="pt-PT"/>
              <a:t>Kliknij, aby edytować styl wzorca tytułu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6475" y="6156325"/>
            <a:ext cx="6696075" cy="419100"/>
          </a:xfrm>
        </p:spPr>
        <p:txBody>
          <a:bodyPr/>
          <a:lstStyle>
            <a:lvl1pPr>
              <a:defRPr sz="1000"/>
            </a:lvl1pPr>
          </a:lstStyle>
          <a:p>
            <a:r>
              <a:rPr lang="pt-PT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145463" y="323850"/>
            <a:ext cx="2012950" cy="60483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06613" y="323850"/>
            <a:ext cx="5886450" cy="60483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38388" y="2349500"/>
            <a:ext cx="7353325" cy="1620838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066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087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340" y="303213"/>
            <a:ext cx="805207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EEpp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6613" y="323850"/>
            <a:ext cx="8051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6613" y="1187450"/>
            <a:ext cx="80518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style wzorca tekstu</a:t>
            </a:r>
          </a:p>
          <a:p>
            <a:pPr lvl="1"/>
            <a:r>
              <a:rPr lang="pt-PT" smtClean="0"/>
              <a:t>Drugi pozio</a:t>
            </a:r>
            <a:r>
              <a:rPr lang="pl-PL" smtClean="0"/>
              <a:t>m</a:t>
            </a:r>
            <a:endParaRPr lang="pt-P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IBE-projekt-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 noChangeArrowheads="1"/>
          </p:cNvSpPr>
          <p:nvPr userDrawn="1"/>
        </p:nvSpPr>
        <p:spPr bwMode="auto">
          <a:xfrm>
            <a:off x="3617913" y="4711700"/>
            <a:ext cx="68008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pl-PL" sz="1400" b="1" dirty="0">
                <a:cs typeface="Arial" charset="0"/>
              </a:rPr>
              <a:t>„</a:t>
            </a:r>
            <a:r>
              <a:rPr lang="pl-PL" sz="1400" b="1" dirty="0"/>
              <a:t>Badanie jakości i efektywności edukacji oraz instytucjonalizacja </a:t>
            </a:r>
            <a:br>
              <a:rPr lang="pl-PL" sz="1400" b="1" dirty="0"/>
            </a:br>
            <a:r>
              <a:rPr lang="pl-PL" sz="1400" b="1" dirty="0"/>
              <a:t>zaplecza badawczego</a:t>
            </a:r>
            <a:r>
              <a:rPr lang="pl-PL" sz="1400" b="1" dirty="0">
                <a:cs typeface="Arial" charset="0"/>
              </a:rPr>
              <a:t>”</a:t>
            </a:r>
            <a:endParaRPr lang="pl-PL" sz="1400" dirty="0">
              <a:cs typeface="Arial" charset="0"/>
            </a:endParaRPr>
          </a:p>
          <a:p>
            <a:pPr eaLnBrk="0" hangingPunct="0">
              <a:defRPr/>
            </a:pPr>
            <a:endParaRPr lang="pl-PL" sz="1400" i="1" dirty="0">
              <a:cs typeface="Arial" charset="0"/>
            </a:endParaRPr>
          </a:p>
          <a:p>
            <a:pPr eaLnBrk="0" hangingPunct="0">
              <a:defRPr/>
            </a:pPr>
            <a:r>
              <a:rPr lang="pl-PL" sz="1200" i="1" dirty="0">
                <a:cs typeface="Arial" charset="0"/>
              </a:rPr>
              <a:t>Projekt współfinansowany ze środków Unii Europejskiej w ramach Europejskiego </a:t>
            </a:r>
            <a:br>
              <a:rPr lang="pl-PL" sz="1200" i="1" dirty="0">
                <a:cs typeface="Arial" charset="0"/>
              </a:rPr>
            </a:br>
            <a:r>
              <a:rPr lang="pl-PL" sz="1200" i="1" dirty="0">
                <a:cs typeface="Arial" charset="0"/>
              </a:rPr>
              <a:t>Funduszu Społecznego</a:t>
            </a:r>
            <a:endParaRPr lang="pl-PL" sz="1200" dirty="0">
              <a:cs typeface="Arial" charset="0"/>
            </a:endParaRPr>
          </a:p>
          <a:p>
            <a:pPr eaLnBrk="0" hangingPunct="0">
              <a:defRPr/>
            </a:pPr>
            <a:endParaRPr lang="pl-PL" sz="1200" dirty="0">
              <a:cs typeface="Arial" charset="0"/>
            </a:endParaRPr>
          </a:p>
          <a:p>
            <a:pPr eaLnBrk="0" hangingPunct="0">
              <a:defRPr/>
            </a:pPr>
            <a:r>
              <a:rPr lang="pl-PL" sz="1200" b="1" dirty="0">
                <a:cs typeface="Arial" charset="0"/>
              </a:rPr>
              <a:t>Instytut Badań Edukacyjnych</a:t>
            </a:r>
          </a:p>
          <a:p>
            <a:pPr eaLnBrk="0" hangingPunct="0">
              <a:defRPr/>
            </a:pPr>
            <a:r>
              <a:rPr lang="pl-PL" sz="1200" dirty="0">
                <a:cs typeface="Arial" charset="0"/>
              </a:rPr>
              <a:t>ul. </a:t>
            </a:r>
            <a:r>
              <a:rPr lang="pl-PL" sz="1200" dirty="0" err="1">
                <a:cs typeface="Arial" charset="0"/>
              </a:rPr>
              <a:t>Górczewska</a:t>
            </a:r>
            <a:r>
              <a:rPr lang="pl-PL" sz="1200" dirty="0">
                <a:cs typeface="Arial" charset="0"/>
              </a:rPr>
              <a:t> 8, 01-180 Warszawa</a:t>
            </a:r>
          </a:p>
          <a:p>
            <a:pPr eaLnBrk="0" hangingPunct="0">
              <a:defRPr/>
            </a:pPr>
            <a:r>
              <a:rPr lang="pl-PL" sz="1200" dirty="0">
                <a:cs typeface="Arial" charset="0"/>
              </a:rPr>
              <a:t>tel.: (22) 241 71 00, e-mail: </a:t>
            </a:r>
            <a:r>
              <a:rPr lang="pl-PL" sz="1200" u="sng" dirty="0" err="1">
                <a:solidFill>
                  <a:srgbClr val="F58220"/>
                </a:solidFill>
                <a:cs typeface="Arial" charset="0"/>
              </a:rPr>
              <a:t>ibe@ibe.edu.pl</a:t>
            </a:r>
            <a:endParaRPr lang="pl-PL" sz="1200" u="sng" dirty="0">
              <a:solidFill>
                <a:srgbClr val="F5822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.orzechowska@ibe.edu.pl" TargetMode="External"/><Relationship Id="rId2" Type="http://schemas.openxmlformats.org/officeDocument/2006/relationships/hyperlink" Target="mailto:m.czajkowska@ibe.edu.p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4313" y="1404938"/>
            <a:ext cx="6696075" cy="4392612"/>
          </a:xfrm>
        </p:spPr>
        <p:txBody>
          <a:bodyPr/>
          <a:lstStyle/>
          <a:p>
            <a:pPr algn="ctr" eaLnBrk="1" hangingPunct="1"/>
            <a:r>
              <a:rPr lang="pl-PL" sz="4000" b="0" dirty="0" smtClean="0">
                <a:solidFill>
                  <a:srgbClr val="002060"/>
                </a:solidFill>
              </a:rPr>
              <a:t/>
            </a:r>
            <a:br>
              <a:rPr lang="pl-PL" sz="4000" b="0" dirty="0" smtClean="0">
                <a:solidFill>
                  <a:srgbClr val="002060"/>
                </a:solidFill>
              </a:rPr>
            </a:br>
            <a:r>
              <a:rPr lang="pl-PL" sz="4000" b="0" dirty="0" smtClean="0">
                <a:solidFill>
                  <a:srgbClr val="002060"/>
                </a:solidFill>
              </a:rPr>
              <a:t>Badanie potrzeb nauczycieli</a:t>
            </a:r>
            <a:br>
              <a:rPr lang="pl-PL" sz="4000" b="0" dirty="0" smtClean="0">
                <a:solidFill>
                  <a:srgbClr val="002060"/>
                </a:solidFill>
              </a:rPr>
            </a:br>
            <a:r>
              <a:rPr lang="pl-PL" sz="4000" b="0" dirty="0" smtClean="0">
                <a:solidFill>
                  <a:srgbClr val="002060"/>
                </a:solidFill>
              </a:rPr>
              <a:t/>
            </a:r>
            <a:br>
              <a:rPr lang="pl-PL" sz="4000" b="0" dirty="0" smtClean="0">
                <a:solidFill>
                  <a:srgbClr val="002060"/>
                </a:solidFill>
              </a:rPr>
            </a:br>
            <a:r>
              <a:rPr lang="pl-PL" sz="4000" b="0" dirty="0" smtClean="0">
                <a:solidFill>
                  <a:srgbClr val="002060"/>
                </a:solidFill>
              </a:rPr>
              <a:t/>
            </a:r>
            <a:br>
              <a:rPr lang="pl-PL" sz="4000" b="0" dirty="0" smtClean="0">
                <a:solidFill>
                  <a:srgbClr val="002060"/>
                </a:solidFill>
              </a:rPr>
            </a:br>
            <a:r>
              <a:rPr lang="pl-PL" sz="1800" b="0" dirty="0" smtClean="0">
                <a:solidFill>
                  <a:srgbClr val="002060"/>
                </a:solidFill>
              </a:rPr>
              <a:t>Monika Czajkowska     Marcin Karpiński</a:t>
            </a:r>
            <a:endParaRPr lang="pl-PL" sz="1800" dirty="0" smtClean="0">
              <a:solidFill>
                <a:srgbClr val="002060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108450" y="5221288"/>
            <a:ext cx="391081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Warszawa, </a:t>
            </a:r>
            <a:r>
              <a:rPr lang="pl-PL" dirty="0" smtClean="0">
                <a:solidFill>
                  <a:srgbClr val="002060"/>
                </a:solidFill>
              </a:rPr>
              <a:t>30 września 2015 </a:t>
            </a:r>
            <a:r>
              <a:rPr lang="pl-PL" dirty="0">
                <a:solidFill>
                  <a:srgbClr val="002060"/>
                </a:solidFill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Przykładowe </a:t>
            </a:r>
            <a:r>
              <a:rPr lang="pl-PL" dirty="0" smtClean="0">
                <a:solidFill>
                  <a:srgbClr val="F58220"/>
                </a:solidFill>
              </a:rPr>
              <a:t>zadanie – </a:t>
            </a:r>
            <a:r>
              <a:rPr lang="pl-PL" smtClean="0">
                <a:solidFill>
                  <a:srgbClr val="F58220"/>
                </a:solidFill>
              </a:rPr>
              <a:t>nauczyciele wczesnoszkolni  </a:t>
            </a:r>
            <a:endParaRPr lang="pl-PL" dirty="0">
              <a:solidFill>
                <a:srgbClr val="F58220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5313" y="2126621"/>
            <a:ext cx="5075963" cy="165401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517" y="2104719"/>
            <a:ext cx="5404199" cy="109236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341" y="4356695"/>
            <a:ext cx="5792469" cy="227386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091426" y="1029450"/>
            <a:ext cx="69996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Rozwiązania poprawne, ale nietypowymi metodami.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9164" y="3171487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Zaakceptowało </a:t>
            </a:r>
            <a:r>
              <a:rPr lang="pl-PL" dirty="0" smtClean="0">
                <a:solidFill>
                  <a:srgbClr val="F58220"/>
                </a:solidFill>
              </a:rPr>
              <a:t>40%</a:t>
            </a:r>
            <a:r>
              <a:rPr lang="pl-PL" dirty="0" smtClean="0"/>
              <a:t> nauczycieli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132513" y="3780631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Zaakceptowało </a:t>
            </a:r>
            <a:r>
              <a:rPr lang="pl-PL" dirty="0" smtClean="0">
                <a:solidFill>
                  <a:srgbClr val="F58220"/>
                </a:solidFill>
              </a:rPr>
              <a:t>48%</a:t>
            </a:r>
            <a:r>
              <a:rPr lang="pl-PL" dirty="0" smtClean="0"/>
              <a:t> nauczycieli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825862" y="6101437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Zaakceptowało </a:t>
            </a:r>
            <a:r>
              <a:rPr lang="pl-PL" dirty="0" smtClean="0">
                <a:solidFill>
                  <a:srgbClr val="F58220"/>
                </a:solidFill>
              </a:rPr>
              <a:t>49%</a:t>
            </a:r>
            <a:r>
              <a:rPr lang="pl-PL" dirty="0" smtClean="0"/>
              <a:t> nauczycieli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494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Przykładowe zadanie </a:t>
            </a:r>
            <a:endParaRPr lang="pl-PL" dirty="0">
              <a:solidFill>
                <a:srgbClr val="F58220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171" y="2124447"/>
            <a:ext cx="5923799" cy="1512168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2106340" y="1492925"/>
            <a:ext cx="69996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Rozwiązanie niepoprawne, ale dobry wynik działania.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66180" y="3797181"/>
            <a:ext cx="40948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Zaakceptowało </a:t>
            </a:r>
            <a:r>
              <a:rPr lang="pl-PL" dirty="0" smtClean="0">
                <a:solidFill>
                  <a:srgbClr val="F58220"/>
                </a:solidFill>
              </a:rPr>
              <a:t>41%</a:t>
            </a:r>
            <a:r>
              <a:rPr lang="pl-PL" dirty="0" smtClean="0"/>
              <a:t> nauczycieli.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61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Przykładowe zadanie </a:t>
            </a: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466380" y="972319"/>
            <a:ext cx="7908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Proszę ocenić, czy poniższe stwierdzenie ucznia jest poprawne czy błędne.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2610396" y="1980431"/>
                <a:ext cx="6336704" cy="23083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l-P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∙0=0</m:t>
                      </m:r>
                    </m:oMath>
                  </m:oMathPara>
                </a14:m>
                <a:endParaRPr lang="pl-PL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l-P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∙9=0</m:t>
                      </m:r>
                    </m:oMath>
                  </m:oMathPara>
                </a14:m>
                <a:endParaRPr lang="pl-PL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 panose="02040503050406030204" pitchFamily="18" charset="0"/>
                        </a:rPr>
                        <m:t>8 :</m:t>
                      </m:r>
                      <m:r>
                        <a:rPr lang="pl-P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0=0</m:t>
                      </m:r>
                    </m:oMath>
                  </m:oMathPara>
                </a14:m>
                <a:endParaRPr lang="pl-PL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 panose="02040503050406030204" pitchFamily="18" charset="0"/>
                        </a:rPr>
                        <m:t>0 :5</m:t>
                      </m:r>
                      <m:r>
                        <a:rPr lang="pl-P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l-PL" sz="2400" dirty="0">
                  <a:ea typeface="Cambria Math" panose="02040503050406030204" pitchFamily="18" charset="0"/>
                </a:endParaRPr>
              </a:p>
              <a:p>
                <a:r>
                  <a:rPr lang="pl-PL" sz="24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Jeśli w mnożeniu lub dzieleniu występuje liczba 0, to wynik zawsze jest równy 0.</a:t>
                </a:r>
                <a:endParaRPr lang="pl-PL" sz="2400" dirty="0"/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396" y="1980431"/>
                <a:ext cx="6336704" cy="230832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344" r="-1823" b="-4724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e tekstowe 3"/>
          <p:cNvSpPr txBox="1"/>
          <p:nvPr/>
        </p:nvSpPr>
        <p:spPr>
          <a:xfrm>
            <a:off x="234132" y="5004767"/>
            <a:ext cx="1036915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/>
              <a:t>Za poprawną uznało tę wypowiedź </a:t>
            </a:r>
            <a:r>
              <a:rPr lang="pl-PL" sz="2300" dirty="0" smtClean="0">
                <a:solidFill>
                  <a:srgbClr val="F58220"/>
                </a:solidFill>
              </a:rPr>
              <a:t>55%</a:t>
            </a:r>
            <a:r>
              <a:rPr lang="pl-PL" sz="2300" dirty="0" smtClean="0"/>
              <a:t> nauczycieli edukacji wczesnoszkolnej.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9260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Wnioski</a:t>
            </a: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06613" y="1979538"/>
            <a:ext cx="8051800" cy="1945109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None/>
            </a:pPr>
            <a:r>
              <a:rPr lang="pl-PL" sz="2400" dirty="0" smtClean="0"/>
              <a:t>Na każdym z trzech etapów edukacyjnych jest po ok. 20% nauczycieli, którzy nie posiadają podstawowej wiedzy matematycznej.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Wnioski</a:t>
            </a: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2324" y="1187450"/>
            <a:ext cx="8586788" cy="547350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2400" dirty="0" smtClean="0"/>
              <a:t>Najbardziej typowe </a:t>
            </a:r>
            <a:r>
              <a:rPr lang="pl-PL" sz="2400" dirty="0"/>
              <a:t>luki w zakresie kompetencji </a:t>
            </a:r>
            <a:r>
              <a:rPr lang="pl-PL" sz="2400" dirty="0" smtClean="0"/>
              <a:t>dydaktycznych nauczycieli to: </a:t>
            </a:r>
            <a:endParaRPr lang="pl-PL" sz="2400" dirty="0"/>
          </a:p>
          <a:p>
            <a:pPr marL="803275" indent="-26352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wyręczanie ucznia w poszukiwaniu rozwiązywania problemu </a:t>
            </a:r>
            <a:br>
              <a:rPr lang="pl-PL" sz="2000" dirty="0" smtClean="0"/>
            </a:br>
            <a:r>
              <a:rPr lang="pl-PL" sz="2000" dirty="0" smtClean="0"/>
              <a:t>lub narzucanie mu własnego sposobu rozwiązania, </a:t>
            </a:r>
          </a:p>
          <a:p>
            <a:pPr marL="803275" indent="-26352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przywiązywanie zbyt dużej wagi do formalnego zapisu rozwiązania,</a:t>
            </a:r>
          </a:p>
          <a:p>
            <a:pPr marL="803275" indent="-26352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brak umiejętności właściwej oceny nietypowych rozwiązań  uczniowskich,</a:t>
            </a:r>
          </a:p>
          <a:p>
            <a:pPr marL="803275" indent="-26352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brak umiejętności pracy z uczniem uzdolnionym matematycznie.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Wnioski</a:t>
            </a: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06612" y="1547490"/>
            <a:ext cx="8208639" cy="24491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/>
              <a:t>Umiejętności matematyczne są silnie skorelowane </a:t>
            </a:r>
            <a:br>
              <a:rPr lang="pl-PL" sz="2400" dirty="0" smtClean="0"/>
            </a:br>
            <a:r>
              <a:rPr lang="pl-PL" sz="2400" dirty="0" smtClean="0"/>
              <a:t>z umiejętnościami dydaktycznymi. </a:t>
            </a:r>
          </a:p>
          <a:p>
            <a:pPr marL="539750">
              <a:lnSpc>
                <a:spcPct val="150000"/>
              </a:lnSpc>
            </a:pPr>
            <a:r>
              <a:rPr lang="pl-PL" sz="2000" dirty="0" smtClean="0"/>
              <a:t>Braki umiejętności dydaktycznych na ogół występują u tych samych nauczycieli, którzy mają niskie kompetencje matematyczne.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1962323" y="4427810"/>
            <a:ext cx="8352927" cy="180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85750" algn="l" rtl="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233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41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400" kern="0" dirty="0" smtClean="0"/>
              <a:t>Ani poziom umiejętności matematycznych, ani dydaktycznych nie zależą od posiadanego stopnia awansu zawodowego </a:t>
            </a:r>
            <a:br>
              <a:rPr lang="pl-PL" sz="2400" kern="0" dirty="0" smtClean="0"/>
            </a:br>
            <a:r>
              <a:rPr lang="pl-PL" sz="2400" kern="0" dirty="0" smtClean="0"/>
              <a:t>i stażu pracy.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Wnioski</a:t>
            </a: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06612" y="1187450"/>
            <a:ext cx="8280647" cy="54735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/>
              <a:t>Ci nauczyciele edukacji wczesnoszkolnej, którzy czują potrzebę doskonalenia mają wyższe kompetencje matematyczne i dydaktyczne niż pozostali. </a:t>
            </a:r>
          </a:p>
          <a:p>
            <a:pPr marL="539750">
              <a:lnSpc>
                <a:spcPct val="150000"/>
              </a:lnSpc>
            </a:pPr>
            <a:r>
              <a:rPr lang="pl-PL" sz="2000" dirty="0" smtClean="0"/>
              <a:t>W tej grupie szkolić się chcą ci, którzy paradoksalnie tych szkoleń potrzebują najmniej. </a:t>
            </a:r>
            <a:endParaRPr lang="pl-PL" sz="2000" dirty="0"/>
          </a:p>
          <a:p>
            <a:pPr>
              <a:lnSpc>
                <a:spcPct val="150000"/>
              </a:lnSpc>
            </a:pPr>
            <a:r>
              <a:rPr lang="pl-PL" sz="2400" dirty="0" smtClean="0"/>
              <a:t>Wśród nauczycieli matematyki na II i III etapie edukacyjnym potrzebę doskonalenia najsilniej odczuwają nauczyciele </a:t>
            </a:r>
            <a:br>
              <a:rPr lang="pl-PL" sz="2400" dirty="0" smtClean="0"/>
            </a:br>
            <a:r>
              <a:rPr lang="pl-PL" sz="2400" dirty="0" smtClean="0"/>
              <a:t>o niskich kompetencjach.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66380" y="3060551"/>
            <a:ext cx="7992888" cy="1080120"/>
          </a:xfrm>
        </p:spPr>
        <p:txBody>
          <a:bodyPr/>
          <a:lstStyle/>
          <a:p>
            <a:r>
              <a:rPr lang="pl-PL" sz="2400" dirty="0" err="1" smtClean="0">
                <a:hlinkClick r:id="rId2"/>
              </a:rPr>
              <a:t>m.czajkowska@ibe.edu.pl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 smtClean="0">
                <a:hlinkClick r:id="rId3"/>
              </a:rPr>
              <a:t>m.karpiński@ibe.edu.pl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7468" y="2124447"/>
            <a:ext cx="8051800" cy="1800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Jednym z efektów badania jest diagnoza kompetencji merytorycznych i metodycznych nauczycieli uczących matematyki w szkole podstawowej i gimnazjum.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2400" dirty="0" smtClean="0"/>
          </a:p>
          <a:p>
            <a:pPr>
              <a:lnSpc>
                <a:spcPct val="150000"/>
              </a:lnSpc>
            </a:pPr>
            <a:endParaRPr lang="pl-PL" sz="24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322364" y="402426"/>
            <a:ext cx="7920880" cy="100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rgbClr val="F58220"/>
                </a:solidFill>
              </a:rPr>
              <a:t>Potrzeby nauczycieli edukacji wczesnoszkolnej i nauczycieli matematyki w zakresie rozwoju zawodowego</a:t>
            </a:r>
            <a:endParaRPr lang="pl-PL" b="1" dirty="0">
              <a:solidFill>
                <a:srgbClr val="F582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Próba </a:t>
            </a: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4332" y="2339578"/>
            <a:ext cx="8051800" cy="28812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400" dirty="0" smtClean="0"/>
              <a:t>Wybrano w sposób losowy po około 400: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2400" dirty="0" smtClean="0"/>
          </a:p>
          <a:p>
            <a:pPr marL="1063625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 nauczycieli edukacji wczesnoszkolnej, </a:t>
            </a:r>
          </a:p>
          <a:p>
            <a:pPr marL="720725">
              <a:spcBef>
                <a:spcPts val="0"/>
              </a:spcBef>
              <a:spcAft>
                <a:spcPts val="0"/>
              </a:spcAft>
            </a:pPr>
            <a:endParaRPr lang="pl-PL" sz="2400" dirty="0" smtClean="0"/>
          </a:p>
          <a:p>
            <a:pPr marL="1063625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pl-PL" sz="2400" dirty="0" smtClean="0"/>
              <a:t>nauczycieli matematyki w klasach 4-6, </a:t>
            </a:r>
          </a:p>
          <a:p>
            <a:pPr marL="1063625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 marL="1063625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pl-PL" sz="2400" dirty="0" smtClean="0"/>
              <a:t>nauczycieli matematyki w gimnazjach.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l-PL" dirty="0" smtClean="0">
                <a:solidFill>
                  <a:srgbClr val="F58220"/>
                </a:solidFill>
              </a:rPr>
              <a:t>Narzędzia badawcze</a:t>
            </a:r>
            <a:r>
              <a:rPr lang="pl-PL" sz="2000" dirty="0" smtClean="0">
                <a:solidFill>
                  <a:srgbClr val="F58220"/>
                </a:solidFill>
              </a:rPr>
              <a:t/>
            </a:r>
            <a:br>
              <a:rPr lang="pl-PL" sz="2000" dirty="0" smtClean="0">
                <a:solidFill>
                  <a:srgbClr val="F58220"/>
                </a:solidFill>
              </a:rPr>
            </a:b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46300" y="2196455"/>
            <a:ext cx="8051800" cy="40324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Badanie przeprowadzono za pomocą: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zestawów zadań sprawdzających wiedzę i umiejętności merytoryczne i dydaktyczne nauczycieli,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ankiet wypełnianych przez nauczycieli,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indywidualnych wywiadów pogłębionych (IDI).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Zestawy zadań</a:t>
            </a:r>
            <a:br>
              <a:rPr lang="pl-PL" dirty="0" smtClean="0">
                <a:solidFill>
                  <a:srgbClr val="F58220"/>
                </a:solidFill>
              </a:rPr>
            </a:b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1404" y="2484487"/>
            <a:ext cx="8483848" cy="352839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Z</a:t>
            </a:r>
            <a:r>
              <a:rPr lang="pl-PL" sz="2400" dirty="0" smtClean="0"/>
              <a:t>adania dotyczyły: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znajomości podstawy programowej,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wiadomości i umiejętności matematycznych nauczyciela,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przygotowania i prowadzenia procesu dydaktycznego.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Przykładowe zadanie</a:t>
            </a:r>
            <a:endParaRPr lang="pl-PL" dirty="0">
              <a:solidFill>
                <a:srgbClr val="F5822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77766" y="1908423"/>
            <a:ext cx="8280647" cy="3529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i="1" dirty="0" smtClean="0"/>
              <a:t>Kwiaciarka robi bukiety z tulipanów, żonkili i róż. </a:t>
            </a:r>
            <a:br>
              <a:rPr lang="pl-PL" sz="2400" i="1" dirty="0" smtClean="0"/>
            </a:br>
            <a:r>
              <a:rPr lang="pl-PL" sz="2400" i="1" dirty="0" smtClean="0"/>
              <a:t>Bukiet złożony z 2 żonkili, 3 tulipanów i 2 róż kosztuje 25 zł, a bukiet złożony z 3 żonkili, 2 tulipanów i 2 róż kosztuje 23 zł.</a:t>
            </a:r>
            <a:r>
              <a:rPr lang="pl-PL" sz="2400" b="1" i="1" dirty="0" smtClean="0"/>
              <a:t> </a:t>
            </a:r>
            <a:r>
              <a:rPr lang="pl-PL" sz="2400" i="1" dirty="0" smtClean="0"/>
              <a:t>Który z kwiatów jest droższy: żonkil czy tulipan? </a:t>
            </a:r>
            <a:r>
              <a:rPr lang="pl-PL" sz="2400" i="1" dirty="0"/>
              <a:t/>
            </a:r>
            <a:br>
              <a:rPr lang="pl-PL" sz="2400" i="1" dirty="0"/>
            </a:br>
            <a:r>
              <a:rPr lang="pl-PL" sz="2400" i="1" dirty="0" smtClean="0"/>
              <a:t>O ile jest droższy? </a:t>
            </a:r>
            <a:br>
              <a:rPr lang="pl-PL" sz="2400" i="1" dirty="0" smtClean="0"/>
            </a:br>
            <a:r>
              <a:rPr lang="pl-PL" sz="2400" i="1" dirty="0" smtClean="0"/>
              <a:t>Przedstaw swoje rozumowanie.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4452" y="323850"/>
            <a:ext cx="6768752" cy="447675"/>
          </a:xfrm>
        </p:spPr>
        <p:txBody>
          <a:bodyPr/>
          <a:lstStyle/>
          <a:p>
            <a:r>
              <a:rPr lang="pl-PL" b="0" dirty="0" smtClean="0"/>
              <a:t>Odsetki poprawnych rozwiązań</a:t>
            </a:r>
            <a:endParaRPr lang="pl-PL" b="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70436" y="1299387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smtClean="0"/>
              <a:t>Nauczyciele </a:t>
            </a:r>
            <a:br>
              <a:rPr lang="pl-PL" sz="1800" dirty="0" smtClean="0"/>
            </a:br>
            <a:r>
              <a:rPr lang="pl-PL" sz="1800" dirty="0" smtClean="0"/>
              <a:t>edukacji wczesnoszkolnej</a:t>
            </a:r>
            <a:endParaRPr lang="pl-PL" sz="1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830455" y="1260351"/>
            <a:ext cx="1604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smtClean="0"/>
              <a:t>Nauczyciele </a:t>
            </a:r>
            <a:br>
              <a:rPr lang="pl-PL" sz="1800" dirty="0" smtClean="0"/>
            </a:br>
            <a:r>
              <a:rPr lang="pl-PL" sz="1800" dirty="0" smtClean="0"/>
              <a:t>matematyki </a:t>
            </a:r>
            <a:br>
              <a:rPr lang="pl-PL" sz="1800" dirty="0" smtClean="0"/>
            </a:br>
            <a:r>
              <a:rPr lang="pl-PL" sz="1800" dirty="0" smtClean="0"/>
              <a:t>klas 4-6</a:t>
            </a:r>
            <a:endParaRPr lang="pl-PL" sz="18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350735" y="1260351"/>
            <a:ext cx="1892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smtClean="0"/>
              <a:t>Nauczyciele </a:t>
            </a:r>
            <a:br>
              <a:rPr lang="pl-PL" sz="1800" dirty="0" smtClean="0"/>
            </a:br>
            <a:r>
              <a:rPr lang="pl-PL" sz="1800" dirty="0" smtClean="0"/>
              <a:t>matematyki </a:t>
            </a:r>
            <a:br>
              <a:rPr lang="pl-PL" sz="1800" dirty="0" smtClean="0"/>
            </a:br>
            <a:r>
              <a:rPr lang="pl-PL" sz="1800" dirty="0" smtClean="0"/>
              <a:t>z gimnazjum</a:t>
            </a:r>
            <a:endParaRPr lang="pl-PL" sz="1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78148" y="356634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smtClean="0"/>
              <a:t>Poprawne rozwiązanie słowne lub rysunkowe</a:t>
            </a:r>
            <a:endParaRPr lang="pl-PL" sz="1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78148" y="283523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smtClean="0"/>
              <a:t>Poprawne rozwiązanie </a:t>
            </a:r>
            <a:endParaRPr lang="pl-PL" sz="1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546500" y="2835235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39%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994772" y="2830672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6</a:t>
            </a:r>
            <a:r>
              <a:rPr lang="pl-PL" dirty="0" smtClean="0"/>
              <a:t>9%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8731076" y="2844527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82%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546500" y="3571865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15%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994772" y="3567302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17%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8731076" y="3581157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10%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378148" y="457446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smtClean="0"/>
              <a:t>Poprawne rozwiązanie </a:t>
            </a:r>
            <a:br>
              <a:rPr lang="pl-PL" sz="1800" dirty="0" smtClean="0"/>
            </a:br>
            <a:r>
              <a:rPr lang="pl-PL" sz="1800" dirty="0" smtClean="0"/>
              <a:t>za pomocą układu równań</a:t>
            </a:r>
            <a:endParaRPr lang="pl-PL" sz="18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546500" y="4579977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11%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5994772" y="4575414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45%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8731076" y="4589269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64%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52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6" grpId="0"/>
      <p:bldP spid="10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962324" y="684287"/>
            <a:ext cx="790805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Uczniowie otrzymali zadanie:</a:t>
            </a:r>
          </a:p>
          <a:p>
            <a:endParaRPr lang="pl-PL" dirty="0"/>
          </a:p>
          <a:p>
            <a:pPr algn="ctr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Oblicz 90 : 15.</a:t>
            </a:r>
          </a:p>
          <a:p>
            <a:endParaRPr lang="pl-PL" sz="2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6303" y="2905629"/>
            <a:ext cx="2844810" cy="774441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941" y="2905629"/>
            <a:ext cx="2968766" cy="96737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7941" y="4124973"/>
            <a:ext cx="2880320" cy="73526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39123" y="4752496"/>
            <a:ext cx="2723481" cy="83967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39123" y="3898815"/>
            <a:ext cx="3024336" cy="611319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5932" y="5172336"/>
            <a:ext cx="2952328" cy="11589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873516" y="5951518"/>
            <a:ext cx="63777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Proszę ocenić rozwiązania podane przez uczniów.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91833" y="2147076"/>
            <a:ext cx="5732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Przedstawili następujące rozwiązania.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58220"/>
                </a:solidFill>
              </a:rPr>
              <a:t>Przykładowe zadanie </a:t>
            </a:r>
            <a:endParaRPr lang="pl-PL" dirty="0">
              <a:solidFill>
                <a:srgbClr val="F5822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7726" y="1298050"/>
            <a:ext cx="5213627" cy="141930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0886" y="3924647"/>
            <a:ext cx="5270467" cy="1624943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7309024" y="1188343"/>
            <a:ext cx="33843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Rozwiązanie poprawne, typową metodą.</a:t>
            </a:r>
          </a:p>
          <a:p>
            <a:endParaRPr lang="pl-PL" dirty="0" smtClean="0"/>
          </a:p>
          <a:p>
            <a:r>
              <a:rPr lang="pl-PL" dirty="0" smtClean="0"/>
              <a:t>Zaakceptowało </a:t>
            </a:r>
            <a:r>
              <a:rPr lang="pl-PL" dirty="0" smtClean="0">
                <a:solidFill>
                  <a:srgbClr val="F58220"/>
                </a:solidFill>
              </a:rPr>
              <a:t>93%</a:t>
            </a:r>
            <a:r>
              <a:rPr lang="pl-PL" dirty="0" smtClean="0"/>
              <a:t> nauczycieli.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362924" y="3800663"/>
            <a:ext cx="33843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Rozwiązanie poprawne, nietypową metodą.</a:t>
            </a:r>
          </a:p>
          <a:p>
            <a:endParaRPr lang="pl-PL" dirty="0" smtClean="0"/>
          </a:p>
          <a:p>
            <a:r>
              <a:rPr lang="pl-PL" dirty="0" smtClean="0"/>
              <a:t>Zaakceptowało tylko </a:t>
            </a:r>
            <a:r>
              <a:rPr lang="pl-PL" dirty="0" smtClean="0">
                <a:solidFill>
                  <a:srgbClr val="F58220"/>
                </a:solidFill>
              </a:rPr>
              <a:t>52%</a:t>
            </a:r>
            <a:r>
              <a:rPr lang="pl-PL" dirty="0" smtClean="0"/>
              <a:t> nauczycieli.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4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rojekt niestandardowy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6891E"/>
      </a:accent1>
      <a:accent2>
        <a:srgbClr val="F15B23"/>
      </a:accent2>
      <a:accent3>
        <a:srgbClr val="FFFFFF"/>
      </a:accent3>
      <a:accent4>
        <a:srgbClr val="000000"/>
      </a:accent4>
      <a:accent5>
        <a:srgbClr val="FAC4AB"/>
      </a:accent5>
      <a:accent6>
        <a:srgbClr val="DA521F"/>
      </a:accent6>
      <a:hlink>
        <a:srgbClr val="FFC10E"/>
      </a:hlink>
      <a:folHlink>
        <a:srgbClr val="FFDD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6891E"/>
        </a:accent1>
        <a:accent2>
          <a:srgbClr val="F15B23"/>
        </a:accent2>
        <a:accent3>
          <a:srgbClr val="FFFFFF"/>
        </a:accent3>
        <a:accent4>
          <a:srgbClr val="000000"/>
        </a:accent4>
        <a:accent5>
          <a:srgbClr val="FAC4AB"/>
        </a:accent5>
        <a:accent6>
          <a:srgbClr val="DA521F"/>
        </a:accent6>
        <a:hlink>
          <a:srgbClr val="FFC10E"/>
        </a:hlink>
        <a:folHlink>
          <a:srgbClr val="FFD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niestandardowy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</TotalTime>
  <Words>404</Words>
  <Application>Microsoft Office PowerPoint</Application>
  <PresentationFormat>Niestandardowy</PresentationFormat>
  <Paragraphs>85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Wingdings</vt:lpstr>
      <vt:lpstr>Projekt niestandardowy</vt:lpstr>
      <vt:lpstr>1_Projekt niestandardowy</vt:lpstr>
      <vt:lpstr> Badanie potrzeb nauczycieli   Monika Czajkowska     Marcin Karpiński</vt:lpstr>
      <vt:lpstr>Prezentacja programu PowerPoint</vt:lpstr>
      <vt:lpstr>Próba </vt:lpstr>
      <vt:lpstr>Narzędzia badawcze </vt:lpstr>
      <vt:lpstr>Zestawy zadań </vt:lpstr>
      <vt:lpstr>Przykładowe zadanie</vt:lpstr>
      <vt:lpstr>Odsetki poprawnych rozwiązań</vt:lpstr>
      <vt:lpstr>Prezentacja programu PowerPoint</vt:lpstr>
      <vt:lpstr>Przykładowe zadanie </vt:lpstr>
      <vt:lpstr>Przykładowe zadanie – nauczyciele wczesnoszkolni  </vt:lpstr>
      <vt:lpstr>Przykładowe zadanie </vt:lpstr>
      <vt:lpstr>Przykładowe zadanie </vt:lpstr>
      <vt:lpstr>Wnioski</vt:lpstr>
      <vt:lpstr>Wnioski</vt:lpstr>
      <vt:lpstr>Wnioski</vt:lpstr>
      <vt:lpstr>Wnioski</vt:lpstr>
      <vt:lpstr>m.czajkowska@ibe.edu.pl m.karpiński@ibe.edu.pl </vt:lpstr>
    </vt:vector>
  </TitlesOfParts>
  <Company>Hel południowy :)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pecio</dc:creator>
  <cp:lastModifiedBy>NS</cp:lastModifiedBy>
  <cp:revision>267</cp:revision>
  <dcterms:created xsi:type="dcterms:W3CDTF">2010-09-09T12:52:25Z</dcterms:created>
  <dcterms:modified xsi:type="dcterms:W3CDTF">2015-09-30T10:18:43Z</dcterms:modified>
</cp:coreProperties>
</file>