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56" r:id="rId3"/>
    <p:sldId id="257" r:id="rId4"/>
    <p:sldId id="300" r:id="rId5"/>
    <p:sldId id="323" r:id="rId6"/>
    <p:sldId id="351" r:id="rId7"/>
    <p:sldId id="348" r:id="rId8"/>
    <p:sldId id="349" r:id="rId9"/>
    <p:sldId id="352" r:id="rId10"/>
    <p:sldId id="357" r:id="rId11"/>
    <p:sldId id="358" r:id="rId12"/>
    <p:sldId id="360" r:id="rId13"/>
    <p:sldId id="356" r:id="rId14"/>
    <p:sldId id="350" r:id="rId15"/>
    <p:sldId id="354" r:id="rId16"/>
    <p:sldId id="355" r:id="rId17"/>
    <p:sldId id="359" r:id="rId18"/>
    <p:sldId id="361" r:id="rId19"/>
    <p:sldId id="304" r:id="rId20"/>
    <p:sldId id="366" r:id="rId21"/>
    <p:sldId id="362" r:id="rId22"/>
    <p:sldId id="363" r:id="rId23"/>
    <p:sldId id="364" r:id="rId24"/>
    <p:sldId id="365" r:id="rId25"/>
    <p:sldId id="368" r:id="rId26"/>
    <p:sldId id="369" r:id="rId27"/>
    <p:sldId id="303" r:id="rId28"/>
    <p:sldId id="370" r:id="rId29"/>
    <p:sldId id="372" r:id="rId30"/>
    <p:sldId id="371" r:id="rId31"/>
    <p:sldId id="328" r:id="rId32"/>
  </p:sldIdLst>
  <p:sldSz cx="10693400" cy="7561263"/>
  <p:notesSz cx="7102475" cy="10234613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48">
          <p15:clr>
            <a:srgbClr val="A4A3A4"/>
          </p15:clr>
        </p15:guide>
        <p15:guide id="2" pos="13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F5822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994" autoAdjust="0"/>
  </p:normalViewPr>
  <p:slideViewPr>
    <p:cSldViewPr>
      <p:cViewPr varScale="1">
        <p:scale>
          <a:sx n="64" d="100"/>
          <a:sy n="64" d="100"/>
        </p:scale>
        <p:origin x="-960" y="-114"/>
      </p:cViewPr>
      <p:guideLst>
        <p:guide orient="horz" pos="748"/>
        <p:guide pos="13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cink\Documents\IBE\Badania\BNM\SP\BNMwSP_wyniki\wyniki%20szkol%20polaczone%20z%20podzialam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4"/>
  <c:chart>
    <c:autoTitleDeleted val="1"/>
    <c:plotArea>
      <c:layout>
        <c:manualLayout>
          <c:layoutTarget val="inner"/>
          <c:xMode val="edge"/>
          <c:yMode val="edge"/>
          <c:x val="0.18598616103911075"/>
          <c:y val="0.14801993787473819"/>
          <c:w val="0.64308915875321604"/>
          <c:h val="0.76878422307303351"/>
        </c:manualLayout>
      </c:layout>
      <c:scatterChart>
        <c:scatterStyle val="lineMarker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diamond"/>
            <c:size val="14"/>
            <c:spPr>
              <a:solidFill>
                <a:srgbClr val="C00000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xVal>
            <c:numRef>
              <c:f>Arkusz5!$AI$4:$AI$23</c:f>
              <c:numCache>
                <c:formatCode>General</c:formatCode>
                <c:ptCount val="20"/>
                <c:pt idx="0">
                  <c:v>-1.8525202325526624</c:v>
                </c:pt>
                <c:pt idx="1">
                  <c:v>-1.6383560438182485</c:v>
                </c:pt>
                <c:pt idx="2">
                  <c:v>-1.1029490501788299</c:v>
                </c:pt>
                <c:pt idx="3">
                  <c:v>-0.83524297003833625</c:v>
                </c:pt>
                <c:pt idx="4">
                  <c:v>-0.72816053798213931</c:v>
                </c:pt>
                <c:pt idx="5">
                  <c:v>-0.67461932195404217</c:v>
                </c:pt>
                <c:pt idx="6">
                  <c:v>-0.56753688989784246</c:v>
                </c:pt>
                <c:pt idx="7">
                  <c:v>-0.29983080975735393</c:v>
                </c:pt>
                <c:pt idx="8">
                  <c:v>-0.13920716167305722</c:v>
                </c:pt>
                <c:pt idx="9">
                  <c:v>-0.13920716167305722</c:v>
                </c:pt>
                <c:pt idx="10">
                  <c:v>0.18204013449553369</c:v>
                </c:pt>
                <c:pt idx="11">
                  <c:v>0.18204013449553369</c:v>
                </c:pt>
                <c:pt idx="12">
                  <c:v>0.23558135052363094</c:v>
                </c:pt>
                <c:pt idx="13">
                  <c:v>0.39620499860792763</c:v>
                </c:pt>
                <c:pt idx="14">
                  <c:v>0.44974621463602482</c:v>
                </c:pt>
                <c:pt idx="15">
                  <c:v>0.55682864669222187</c:v>
                </c:pt>
                <c:pt idx="16">
                  <c:v>0.77099351080461576</c:v>
                </c:pt>
                <c:pt idx="17">
                  <c:v>1.4670293191698967</c:v>
                </c:pt>
                <c:pt idx="18">
                  <c:v>1.7882766153384879</c:v>
                </c:pt>
                <c:pt idx="19">
                  <c:v>1.9489002634227821</c:v>
                </c:pt>
              </c:numCache>
            </c:numRef>
          </c:xVal>
          <c:yVal>
            <c:numRef>
              <c:f>Arkusz5!$AJ$4:$AJ$23</c:f>
              <c:numCache>
                <c:formatCode>General</c:formatCode>
                <c:ptCount val="20"/>
                <c:pt idx="0">
                  <c:v>-0.97893948221113591</c:v>
                </c:pt>
                <c:pt idx="1">
                  <c:v>1.6277118857768931</c:v>
                </c:pt>
                <c:pt idx="2">
                  <c:v>-0.58962157508934565</c:v>
                </c:pt>
                <c:pt idx="3">
                  <c:v>-1.1983013486604699</c:v>
                </c:pt>
                <c:pt idx="4">
                  <c:v>1.4235584213493115</c:v>
                </c:pt>
                <c:pt idx="5">
                  <c:v>-0.73191035332675158</c:v>
                </c:pt>
                <c:pt idx="6">
                  <c:v>-2.4418928201873108E-2</c:v>
                </c:pt>
                <c:pt idx="7">
                  <c:v>1.105986365573072</c:v>
                </c:pt>
                <c:pt idx="8">
                  <c:v>-1.215899233270519</c:v>
                </c:pt>
                <c:pt idx="9">
                  <c:v>-1.215899233270519</c:v>
                </c:pt>
                <c:pt idx="10">
                  <c:v>-0.24180456162013225</c:v>
                </c:pt>
                <c:pt idx="11">
                  <c:v>-1.4048177004078153</c:v>
                </c:pt>
                <c:pt idx="12">
                  <c:v>-0.19832743493648006</c:v>
                </c:pt>
                <c:pt idx="13">
                  <c:v>-0.77887495006524121</c:v>
                </c:pt>
                <c:pt idx="14">
                  <c:v>0.62773797205290238</c:v>
                </c:pt>
                <c:pt idx="15">
                  <c:v>0.92686060363642653</c:v>
                </c:pt>
                <c:pt idx="16">
                  <c:v>0.79363753439841556</c:v>
                </c:pt>
                <c:pt idx="17">
                  <c:v>1.6983622166378267</c:v>
                </c:pt>
                <c:pt idx="18">
                  <c:v>-0.23093527994921836</c:v>
                </c:pt>
                <c:pt idx="19">
                  <c:v>0.60599940871107705</c:v>
                </c:pt>
              </c:numCache>
            </c:numRef>
          </c:yVal>
        </c:ser>
        <c:dLbls/>
        <c:axId val="50081152"/>
        <c:axId val="50112000"/>
      </c:scatterChart>
      <c:valAx>
        <c:axId val="50081152"/>
        <c:scaling>
          <c:orientation val="minMax"/>
          <c:max val="2"/>
          <c:min val="-2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200">
                    <a:solidFill>
                      <a:schemeClr val="tx1"/>
                    </a:solidFill>
                  </a:rPr>
                  <a:t>Zadania typowe</a:t>
                </a:r>
              </a:p>
            </c:rich>
          </c:tx>
          <c:layout>
            <c:manualLayout>
              <c:xMode val="edge"/>
              <c:yMode val="edge"/>
              <c:x val="0.74090796118463242"/>
              <c:y val="0.47868549688169715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0112000"/>
        <c:crosses val="autoZero"/>
        <c:crossBetween val="midCat"/>
        <c:majorUnit val="1"/>
      </c:valAx>
      <c:valAx>
        <c:axId val="50112000"/>
        <c:scaling>
          <c:orientation val="minMax"/>
          <c:max val="2"/>
          <c:min val="-2"/>
        </c:scaling>
        <c:axPos val="l"/>
        <c:title>
          <c:tx>
            <c:rich>
              <a:bodyPr rot="0" spcFirstLastPara="1" vertOverflow="ellipsis" wrap="square" anchor="ctr" anchorCtr="1"/>
              <a:lstStyle/>
              <a:p>
                <a:pPr algn="l">
                  <a:defRPr sz="1200" b="0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200">
                    <a:solidFill>
                      <a:schemeClr val="tx1"/>
                    </a:solidFill>
                  </a:rPr>
                  <a:t>Zadania nietypowe</a:t>
                </a:r>
              </a:p>
            </c:rich>
          </c:tx>
          <c:layout>
            <c:manualLayout>
              <c:xMode val="edge"/>
              <c:yMode val="edge"/>
              <c:x val="0.51873266527868833"/>
              <c:y val="0.13356931301018571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0081152"/>
        <c:crosses val="autoZero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BE-projekt-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46475" y="1476375"/>
            <a:ext cx="6696075" cy="4392613"/>
          </a:xfrm>
        </p:spPr>
        <p:txBody>
          <a:bodyPr/>
          <a:lstStyle>
            <a:lvl1pPr>
              <a:defRPr sz="2800"/>
            </a:lvl1pPr>
          </a:lstStyle>
          <a:p>
            <a:r>
              <a:rPr lang="pt-PT"/>
              <a:t>Kliknij, aby edytować styl wzorca tytułu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46475" y="6156325"/>
            <a:ext cx="6696075" cy="419100"/>
          </a:xfrm>
        </p:spPr>
        <p:txBody>
          <a:bodyPr/>
          <a:lstStyle>
            <a:lvl1pPr>
              <a:defRPr sz="1000"/>
            </a:lvl1pPr>
          </a:lstStyle>
          <a:p>
            <a:r>
              <a:rPr lang="pt-PT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145463" y="323850"/>
            <a:ext cx="2012950" cy="60483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2106613" y="323850"/>
            <a:ext cx="5886450" cy="60483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38388" y="2349500"/>
            <a:ext cx="7353325" cy="1620838"/>
          </a:xfrm>
          <a:prstGeom prst="rect">
            <a:avLst/>
          </a:prstGeom>
        </p:spPr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4988" y="1763713"/>
            <a:ext cx="9623425" cy="4991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106613" y="1187450"/>
            <a:ext cx="3949700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08713" y="1187450"/>
            <a:ext cx="3949700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06340" y="303213"/>
            <a:ext cx="8052073" cy="1260475"/>
          </a:xfrm>
        </p:spPr>
        <p:txBody>
          <a:bodyPr/>
          <a:lstStyle>
            <a:lvl1pPr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EEppp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06613" y="323850"/>
            <a:ext cx="80518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Kliknij, aby edytować styl wzorca tytułu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6613" y="1187450"/>
            <a:ext cx="80518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Kliknij, aby edytować style wzorca tekstu</a:t>
            </a:r>
          </a:p>
          <a:p>
            <a:pPr lvl="1"/>
            <a:r>
              <a:rPr lang="pt-PT" smtClean="0"/>
              <a:t>Drugi pozio</a:t>
            </a:r>
            <a:r>
              <a:rPr lang="pl-PL" smtClean="0"/>
              <a:t>m</a:t>
            </a:r>
            <a:endParaRPr lang="pt-PT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50000"/>
        </a:spcBef>
        <a:spcAft>
          <a:spcPct val="50000"/>
        </a:spcAft>
        <a:buClr>
          <a:srgbClr val="F58220"/>
        </a:buClr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65138" indent="-285750" algn="l" rtl="0" eaLnBrk="0" fontAlgn="base" hangingPunct="0">
        <a:spcBef>
          <a:spcPct val="50000"/>
        </a:spcBef>
        <a:spcAft>
          <a:spcPct val="50000"/>
        </a:spcAft>
        <a:buClr>
          <a:srgbClr val="F58220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233488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41475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 descr="IBE-projekt-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0688638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Rectangle 9"/>
          <p:cNvSpPr>
            <a:spLocks noChangeArrowheads="1"/>
          </p:cNvSpPr>
          <p:nvPr userDrawn="1"/>
        </p:nvSpPr>
        <p:spPr bwMode="auto">
          <a:xfrm>
            <a:off x="3617913" y="4711700"/>
            <a:ext cx="68008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pl-PL" sz="1400" b="1">
                <a:cs typeface="Arial" charset="0"/>
              </a:rPr>
              <a:t>„</a:t>
            </a:r>
            <a:r>
              <a:rPr lang="pl-PL" sz="1400" b="1"/>
              <a:t>Badanie jakości i efektywności edukacji oraz instytucjonalizacja </a:t>
            </a:r>
            <a:br>
              <a:rPr lang="pl-PL" sz="1400" b="1"/>
            </a:br>
            <a:r>
              <a:rPr lang="pl-PL" sz="1400" b="1"/>
              <a:t>zaplecza badawczego</a:t>
            </a:r>
            <a:r>
              <a:rPr lang="pl-PL" sz="1400" b="1">
                <a:cs typeface="Arial" charset="0"/>
              </a:rPr>
              <a:t>”</a:t>
            </a:r>
            <a:endParaRPr lang="pl-PL" sz="1400">
              <a:cs typeface="Arial" charset="0"/>
            </a:endParaRPr>
          </a:p>
          <a:p>
            <a:pPr eaLnBrk="0" hangingPunct="0">
              <a:defRPr/>
            </a:pPr>
            <a:endParaRPr lang="pl-PL" sz="1400" i="1">
              <a:cs typeface="Arial" charset="0"/>
            </a:endParaRPr>
          </a:p>
          <a:p>
            <a:pPr eaLnBrk="0" hangingPunct="0">
              <a:defRPr/>
            </a:pPr>
            <a:r>
              <a:rPr lang="pl-PL" sz="1200" i="1">
                <a:cs typeface="Arial" charset="0"/>
              </a:rPr>
              <a:t>Projekt współfinansowany ze środków Unii Europejskiej w ramach Europejskiego </a:t>
            </a:r>
            <a:br>
              <a:rPr lang="pl-PL" sz="1200" i="1">
                <a:cs typeface="Arial" charset="0"/>
              </a:rPr>
            </a:br>
            <a:r>
              <a:rPr lang="pl-PL" sz="1200" i="1">
                <a:cs typeface="Arial" charset="0"/>
              </a:rPr>
              <a:t>Funduszu Społecznego</a:t>
            </a:r>
            <a:endParaRPr lang="pl-PL" sz="1200">
              <a:cs typeface="Arial" charset="0"/>
            </a:endParaRPr>
          </a:p>
          <a:p>
            <a:pPr eaLnBrk="0" hangingPunct="0">
              <a:defRPr/>
            </a:pPr>
            <a:endParaRPr lang="pl-PL" sz="1200">
              <a:cs typeface="Arial" charset="0"/>
            </a:endParaRPr>
          </a:p>
          <a:p>
            <a:pPr eaLnBrk="0" hangingPunct="0">
              <a:defRPr/>
            </a:pPr>
            <a:r>
              <a:rPr lang="pl-PL" sz="1200" b="1">
                <a:cs typeface="Arial" charset="0"/>
              </a:rPr>
              <a:t>Instytut Badań Edukacyjnych</a:t>
            </a:r>
          </a:p>
          <a:p>
            <a:pPr eaLnBrk="0" hangingPunct="0">
              <a:defRPr/>
            </a:pPr>
            <a:r>
              <a:rPr lang="pl-PL" sz="1200">
                <a:cs typeface="Arial" charset="0"/>
              </a:rPr>
              <a:t>ul. Górczewska 8, 01-180 Warszawa</a:t>
            </a:r>
          </a:p>
          <a:p>
            <a:pPr eaLnBrk="0" hangingPunct="0">
              <a:defRPr/>
            </a:pPr>
            <a:r>
              <a:rPr lang="pl-PL" sz="1200">
                <a:cs typeface="Arial" charset="0"/>
              </a:rPr>
              <a:t>tel.: (22) 241 71 00, e-mail: </a:t>
            </a:r>
            <a:r>
              <a:rPr lang="pl-PL" sz="1200" u="sng">
                <a:solidFill>
                  <a:srgbClr val="F58220"/>
                </a:solidFill>
                <a:cs typeface="Arial" charset="0"/>
              </a:rPr>
              <a:t>ibe@ibe.edu.pl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83947" y="1980431"/>
            <a:ext cx="7027249" cy="3744416"/>
          </a:xfrm>
        </p:spPr>
        <p:txBody>
          <a:bodyPr/>
          <a:lstStyle/>
          <a:p>
            <a:pPr algn="ctr" eaLnBrk="1" hangingPunct="1"/>
            <a:r>
              <a:rPr lang="pl-PL" sz="4400" dirty="0">
                <a:solidFill>
                  <a:srgbClr val="C00000"/>
                </a:solidFill>
              </a:rPr>
              <a:t>Badanie nauczania matematyki</a:t>
            </a:r>
            <a:br>
              <a:rPr lang="pl-PL" sz="4400" dirty="0">
                <a:solidFill>
                  <a:srgbClr val="C00000"/>
                </a:solidFill>
              </a:rPr>
            </a:br>
            <a:r>
              <a:rPr lang="pl-PL" sz="4400" dirty="0">
                <a:solidFill>
                  <a:srgbClr val="C00000"/>
                </a:solidFill>
              </a:rPr>
              <a:t>w szkole podstawowej</a:t>
            </a:r>
            <a:r>
              <a:rPr lang="pl-PL" sz="4400" b="0" dirty="0" smtClean="0">
                <a:solidFill>
                  <a:srgbClr val="000099"/>
                </a:solidFill>
              </a:rPr>
              <a:t/>
            </a:r>
            <a:br>
              <a:rPr lang="pl-PL" sz="4400" b="0" dirty="0" smtClean="0">
                <a:solidFill>
                  <a:srgbClr val="000099"/>
                </a:solidFill>
              </a:rPr>
            </a:br>
            <a:r>
              <a:rPr lang="pl-PL" sz="3200" b="0" dirty="0" smtClean="0">
                <a:solidFill>
                  <a:srgbClr val="000099"/>
                </a:solidFill>
              </a:rPr>
              <a:t/>
            </a:r>
            <a:br>
              <a:rPr lang="pl-PL" sz="3200" b="0" dirty="0" smtClean="0">
                <a:solidFill>
                  <a:srgbClr val="000099"/>
                </a:solidFill>
              </a:rPr>
            </a:br>
            <a:r>
              <a:rPr lang="pl-PL" sz="1800" b="0" dirty="0" smtClean="0">
                <a:solidFill>
                  <a:schemeClr val="tx1"/>
                </a:solidFill>
              </a:rPr>
              <a:t>Marcin Karpiński		Małgorzata Zambrowska</a:t>
            </a:r>
            <a:br>
              <a:rPr lang="pl-PL" sz="1800" b="0" dirty="0" smtClean="0">
                <a:solidFill>
                  <a:schemeClr val="tx1"/>
                </a:solidFill>
              </a:rPr>
            </a:br>
            <a:r>
              <a:rPr lang="pl-PL" sz="1800" b="0" dirty="0" smtClean="0">
                <a:solidFill>
                  <a:schemeClr val="tx1"/>
                </a:solidFill>
              </a:rPr>
              <a:t/>
            </a:r>
            <a:br>
              <a:rPr lang="pl-PL" sz="1800" b="0" dirty="0" smtClean="0">
                <a:solidFill>
                  <a:schemeClr val="tx1"/>
                </a:solidFill>
              </a:rPr>
            </a:br>
            <a:r>
              <a:rPr lang="pl-PL" sz="1800" dirty="0" smtClean="0">
                <a:solidFill>
                  <a:schemeClr val="tx1"/>
                </a:solidFill>
              </a:rPr>
              <a:t>Pracownia Matematyki IBE</a:t>
            </a:r>
          </a:p>
        </p:txBody>
      </p:sp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4108450" y="6103938"/>
            <a:ext cx="404707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58220"/>
                </a:solidFill>
              </a:rPr>
              <a:t>Warszawa, 17 września 2015 </a:t>
            </a:r>
            <a:r>
              <a:rPr lang="pl-PL" b="1" dirty="0">
                <a:solidFill>
                  <a:srgbClr val="F58220"/>
                </a:solidFill>
              </a:rPr>
              <a:t>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34332" y="1188343"/>
            <a:ext cx="7398716" cy="326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400" dirty="0" smtClean="0"/>
              <a:t>Większość badanych nauczycieli uważa, że dopiero po bardzo dobrym opanowaniu przez uczniów podstawowych umiejętności narzędziowych można zająć się kształtowaniem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u </a:t>
            </a:r>
            <a:r>
              <a:rPr lang="pl-PL" sz="2400" dirty="0" smtClean="0"/>
              <a:t>nich umiejętności rozumowania</a:t>
            </a:r>
            <a:r>
              <a:rPr lang="pl-PL" sz="2400" dirty="0" smtClean="0"/>
              <a:t>.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l-PL" sz="2000" dirty="0" smtClean="0"/>
          </a:p>
        </p:txBody>
      </p:sp>
      <p:sp>
        <p:nvSpPr>
          <p:cNvPr id="9" name="pole tekstowe 8"/>
          <p:cNvSpPr txBox="1"/>
          <p:nvPr/>
        </p:nvSpPr>
        <p:spPr>
          <a:xfrm>
            <a:off x="594172" y="3359090"/>
            <a:ext cx="9721080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 smtClean="0"/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2538388" y="324247"/>
            <a:ext cx="583264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Nauczanie w szkole podstawowej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564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24448" y="1002110"/>
            <a:ext cx="847883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400" dirty="0" smtClean="0"/>
              <a:t>Praca </a:t>
            </a:r>
            <a:r>
              <a:rPr lang="pl-PL" sz="2400" dirty="0" smtClean="0"/>
              <a:t>domowa jest zadawana </a:t>
            </a:r>
            <a:r>
              <a:rPr lang="pl-PL" sz="2400" dirty="0"/>
              <a:t>bardzo często, sprawdzana jest znacznie rzadziej, a jeszcze rzadziej jest omawiana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wykorzystywana przez nauczyciela do przekazywania uczniowi informacji zwrotnej.</a:t>
            </a:r>
            <a:endParaRPr lang="pl-PL" sz="2000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954212" y="3743463"/>
            <a:ext cx="98650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2000" dirty="0"/>
              <a:t>Praca domowa nie podlega indywidualizacji. Wszyscy uczniowie otrzymują, jako obowiązkowe, zadania podobne do tych rozwiązywanych na lekcji, a tylko czasem jako dodatkowe i </a:t>
            </a:r>
            <a:r>
              <a:rPr lang="pl-PL" sz="2000" dirty="0" smtClean="0"/>
              <a:t>nieobowiązkowe </a:t>
            </a:r>
            <a:r>
              <a:rPr lang="pl-PL" sz="2000" dirty="0"/>
              <a:t>zadania trudniejsze.</a:t>
            </a:r>
            <a:endParaRPr lang="pl-PL" sz="2000" dirty="0" smtClean="0"/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2538388" y="324247"/>
            <a:ext cx="583264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Nauczanie w szkole podstawowej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08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/>
          </p:cNvSpPr>
          <p:nvPr/>
        </p:nvSpPr>
        <p:spPr>
          <a:xfrm>
            <a:off x="810196" y="2916535"/>
            <a:ext cx="9721080" cy="122413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2800" kern="0" dirty="0" smtClean="0">
                <a:solidFill>
                  <a:srgbClr val="C00000"/>
                </a:solidFill>
              </a:rPr>
              <a:t>Wnioski z badania – pierwszy etap edukacyjny</a:t>
            </a:r>
            <a:endParaRPr lang="pl-PL" sz="28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24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0156" y="2484487"/>
            <a:ext cx="10153128" cy="396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>Ta </a:t>
            </a:r>
            <a:r>
              <a:rPr lang="pl-PL" sz="2000" dirty="0"/>
              <a:t>niepewność matematyczna nauczycieli hamuje śmiałość myślenia </a:t>
            </a:r>
            <a:r>
              <a:rPr lang="pl-PL" sz="2000" dirty="0" smtClean="0"/>
              <a:t>matematycznego </a:t>
            </a:r>
            <a:r>
              <a:rPr lang="pl-PL" sz="2000" dirty="0"/>
              <a:t>uczniów. Jest też przyczyną bezkrytycznego odtwarzania wszystkich zadań i metod proponowanych w podręczniku </a:t>
            </a:r>
            <a:r>
              <a:rPr lang="pl-PL" sz="2000" dirty="0" smtClean="0"/>
              <a:t>i </a:t>
            </a:r>
            <a:r>
              <a:rPr lang="pl-PL" sz="2000" dirty="0"/>
              <a:t>w innych materiałach edukacyjnych, niezależnie od możliwości uczniów </a:t>
            </a:r>
            <a:r>
              <a:rPr lang="pl-PL" sz="2000" dirty="0" smtClean="0"/>
              <a:t>i </a:t>
            </a:r>
            <a:r>
              <a:rPr lang="pl-PL" sz="2000" dirty="0"/>
              <a:t>sytuacji w klasie</a:t>
            </a:r>
            <a:r>
              <a:rPr lang="pl-PL" sz="2000" dirty="0" smtClean="0"/>
              <a:t>.</a:t>
            </a:r>
          </a:p>
          <a:p>
            <a:pPr marL="0" lvl="1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</a:pPr>
            <a:r>
              <a:rPr lang="pl-PL" sz="2000" dirty="0"/>
              <a:t>Niepewność matematyczna nauczycieli jest też jedną z przyczyn niewłaściwych reakcji na błędy uczniowskie popełniane na lekcjach. Zamiast wykorzystać pomyłki do wzmocnienia rozumowania uczniów, nauczyciele dążą wyłącznie do korekty błędu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przez </a:t>
            </a:r>
            <a:r>
              <a:rPr lang="pl-PL" sz="2000" dirty="0"/>
              <a:t>ucznia lub wręcz sami ten błąd poprawiają.</a:t>
            </a:r>
            <a:endParaRPr lang="pl-PL" sz="2000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2106340" y="874177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F58220"/>
              </a:buClr>
              <a:buSzPct val="100000"/>
              <a:buFont typeface="Wingdings" panose="05000000000000000000" pitchFamily="2" charset="2"/>
              <a:buChar char="§"/>
            </a:pPr>
            <a:r>
              <a:rPr lang="pl-PL" sz="2400" dirty="0"/>
              <a:t>Znaczna część badanych nauczycieli </a:t>
            </a:r>
            <a:r>
              <a:rPr lang="pl-PL" sz="2400" dirty="0" smtClean="0"/>
              <a:t>czuje </a:t>
            </a:r>
            <a:r>
              <a:rPr lang="pl-PL" sz="2400" dirty="0"/>
              <a:t>się niepewnie na gruncie matematyki szkolnej. </a:t>
            </a:r>
            <a:endParaRPr lang="pl-PL" dirty="0"/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2538388" y="324247"/>
            <a:ext cx="4464496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Nauczanie w klasach 1-3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124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/>
          </p:cNvSpPr>
          <p:nvPr/>
        </p:nvSpPr>
        <p:spPr>
          <a:xfrm>
            <a:off x="1530276" y="2844527"/>
            <a:ext cx="8568952" cy="122413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2800" kern="0" dirty="0" smtClean="0">
                <a:solidFill>
                  <a:srgbClr val="C00000"/>
                </a:solidFill>
              </a:rPr>
              <a:t>Wnioski z badania – </a:t>
            </a:r>
            <a:r>
              <a:rPr lang="pl-PL" sz="2800" kern="0" dirty="0">
                <a:solidFill>
                  <a:srgbClr val="C00000"/>
                </a:solidFill>
              </a:rPr>
              <a:t>d</a:t>
            </a:r>
            <a:r>
              <a:rPr lang="pl-PL" sz="2800" kern="0" dirty="0" smtClean="0">
                <a:solidFill>
                  <a:srgbClr val="C00000"/>
                </a:solidFill>
              </a:rPr>
              <a:t>rugi etap edukacyjny</a:t>
            </a:r>
            <a:endParaRPr lang="pl-PL" sz="28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718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24448" y="771922"/>
            <a:ext cx="7398716" cy="1131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400" dirty="0"/>
              <a:t>Znaczną część badanych nauczycieli cechuje brak swobody matematycznej.</a:t>
            </a:r>
            <a:endParaRPr lang="pl-PL" sz="2000" dirty="0" smtClean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2538388" y="324247"/>
            <a:ext cx="4464496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Nauczanie w klasach 4-6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94172" y="2268463"/>
            <a:ext cx="98650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2000" dirty="0"/>
              <a:t>Objawia się </a:t>
            </a:r>
            <a:r>
              <a:rPr lang="pl-PL" sz="2000" dirty="0" smtClean="0"/>
              <a:t>on </a:t>
            </a:r>
            <a:r>
              <a:rPr lang="pl-PL" sz="2000" dirty="0"/>
              <a:t>między innymi:</a:t>
            </a:r>
          </a:p>
          <a:p>
            <a:pPr marL="966788" lvl="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narzucaniem </a:t>
            </a:r>
            <a:r>
              <a:rPr lang="pl-PL" sz="2000" dirty="0"/>
              <a:t>uczniom jednego (swojego) sposobu rozwiązania problemu</a:t>
            </a:r>
            <a:r>
              <a:rPr lang="pl-PL" sz="2000" dirty="0" smtClean="0"/>
              <a:t>;</a:t>
            </a:r>
            <a:br>
              <a:rPr lang="pl-PL" sz="2000" dirty="0" smtClean="0"/>
            </a:br>
            <a:endParaRPr lang="pl-PL" sz="2000" dirty="0"/>
          </a:p>
          <a:p>
            <a:pPr marL="966788" lvl="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niechęcią </a:t>
            </a:r>
            <a:r>
              <a:rPr lang="pl-PL" sz="2000" dirty="0"/>
              <a:t>do modyfikowania zadań i metod pracy w zależności od możliwości </a:t>
            </a:r>
            <a:r>
              <a:rPr lang="pl-PL" sz="2000" dirty="0" smtClean="0"/>
              <a:t>uczniów </a:t>
            </a:r>
            <a:r>
              <a:rPr lang="pl-PL" sz="2000" dirty="0"/>
              <a:t>czy też pod wpływem przebiegu lekcji</a:t>
            </a:r>
            <a:r>
              <a:rPr lang="pl-PL" sz="2000" dirty="0" smtClean="0"/>
              <a:t>;</a:t>
            </a:r>
            <a:br>
              <a:rPr lang="pl-PL" sz="2000" dirty="0" smtClean="0"/>
            </a:br>
            <a:endParaRPr lang="pl-PL" sz="2000" dirty="0"/>
          </a:p>
          <a:p>
            <a:pPr marL="966788" lvl="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unikaniem </a:t>
            </a:r>
            <a:r>
              <a:rPr lang="pl-PL" sz="2000" dirty="0"/>
              <a:t>zadań wymagających rozumowania i mających wiele poprawnych strategii </a:t>
            </a:r>
            <a:r>
              <a:rPr lang="pl-PL" sz="2000" dirty="0" smtClean="0"/>
              <a:t>rozwiązania –  </a:t>
            </a:r>
            <a:r>
              <a:rPr lang="pl-PL" sz="2000" dirty="0"/>
              <a:t>zadania algorytmiczne stanowią główną oś nauczania matematyki</a:t>
            </a:r>
            <a:r>
              <a:rPr lang="pl-PL" sz="2000" dirty="0" smtClean="0"/>
              <a:t>;</a:t>
            </a:r>
            <a:br>
              <a:rPr lang="pl-PL" sz="2000" dirty="0" smtClean="0"/>
            </a:br>
            <a:endParaRPr lang="pl-PL" sz="2000" dirty="0"/>
          </a:p>
          <a:p>
            <a:pPr marL="966788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nieobecnością na lekcjach powiązań między różnymi działami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/>
              <a:t>zagadnieniami matematycznymi.</a:t>
            </a: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49728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24448" y="771922"/>
            <a:ext cx="8478836" cy="1685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400" dirty="0"/>
              <a:t>Nauczyciele pracują zwykle z </a:t>
            </a:r>
            <a:r>
              <a:rPr lang="pl-PL" sz="2400" dirty="0" smtClean="0"/>
              <a:t>całą klasą </a:t>
            </a:r>
            <a:r>
              <a:rPr lang="pl-PL" sz="2400" dirty="0"/>
              <a:t>jednocześnie. </a:t>
            </a:r>
            <a:r>
              <a:rPr lang="pl-PL" sz="2400" dirty="0" smtClean="0"/>
              <a:t>Wszyscy </a:t>
            </a:r>
            <a:r>
              <a:rPr lang="pl-PL" sz="2400" dirty="0"/>
              <a:t>uczniowie, niezależnie od </a:t>
            </a:r>
            <a:r>
              <a:rPr lang="pl-PL" sz="2400" dirty="0" smtClean="0"/>
              <a:t>swoich umiejętności, </a:t>
            </a:r>
            <a:r>
              <a:rPr lang="pl-PL" sz="2400" dirty="0"/>
              <a:t>rozwiązują te same zadania w tym samym czasie.</a:t>
            </a:r>
            <a:endParaRPr lang="pl-PL" sz="2000" dirty="0" smtClean="0"/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2538388" y="324247"/>
            <a:ext cx="4464496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Nauczanie w klasach 4-6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835355" y="2904916"/>
            <a:ext cx="98650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2000" dirty="0"/>
              <a:t>Wspólna praca nauczyciela i uczniów nad zadaniem często sprowadza się do zadawania przez nauczyciela tak szczegółowych pytań pomocniczych, że uczeń właściwie nie uczestniczy w tworzeniu rozwiązania, a tylko kolejno wykonuje drobne instrukcje, które prowadzą do rozwiązania zaplanowanego przez nauczyciela. </a:t>
            </a:r>
          </a:p>
          <a:p>
            <a:pPr lvl="0">
              <a:lnSpc>
                <a:spcPct val="150000"/>
              </a:lnSpc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Zaniedbywane </a:t>
            </a:r>
            <a:r>
              <a:rPr lang="pl-PL" sz="2000" dirty="0"/>
              <a:t>są nauka metod dochodzenia do rozwiązania </a:t>
            </a:r>
            <a:r>
              <a:rPr lang="pl-PL" sz="2000" dirty="0" smtClean="0"/>
              <a:t>i </a:t>
            </a:r>
            <a:r>
              <a:rPr lang="pl-PL" sz="2000" dirty="0"/>
              <a:t>kształcenie umiejętności rozumowania.</a:t>
            </a: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4808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/>
          </p:cNvSpPr>
          <p:nvPr/>
        </p:nvSpPr>
        <p:spPr>
          <a:xfrm>
            <a:off x="2394372" y="2844527"/>
            <a:ext cx="6984776" cy="122413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2800" kern="0" dirty="0" smtClean="0">
                <a:solidFill>
                  <a:srgbClr val="C00000"/>
                </a:solidFill>
              </a:rPr>
              <a:t>Wyniki szczegółowe. Kilka przykładów</a:t>
            </a:r>
          </a:p>
        </p:txBody>
      </p:sp>
    </p:spTree>
    <p:extLst>
      <p:ext uri="{BB962C8B-B14F-4D97-AF65-F5344CB8AC3E}">
        <p14:creationId xmlns:p14="http://schemas.microsoft.com/office/powerpoint/2010/main" xmlns="" val="21316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466380" y="159038"/>
            <a:ext cx="2880320" cy="76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Czy nauczyciel zadał pracę domową?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882204" y="4140671"/>
            <a:ext cx="10009112" cy="2406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300"/>
              </a:spcAft>
            </a:pPr>
            <a:r>
              <a:rPr lang="pl-PL" sz="2400" dirty="0"/>
              <a:t>Nauczyciele zadawali pracę domową na 75% obserwowanych lekcji matematyki, natomiast sprawdzali ją tylko na co drugiej lekcji. </a:t>
            </a:r>
          </a:p>
          <a:p>
            <a:pPr>
              <a:lnSpc>
                <a:spcPct val="150000"/>
              </a:lnSpc>
            </a:pPr>
            <a:r>
              <a:rPr lang="pl-PL" sz="2400" dirty="0"/>
              <a:t>Najczęściej było to formalne sprawdzenie, czy uczeń ma odrobioną pracę domową, bez wnikania czy jest ona wykonana poprawnie. </a:t>
            </a:r>
            <a:endParaRPr lang="pl-PL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az 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544" t="5374" r="40201" b="10719"/>
          <a:stretch/>
        </p:blipFill>
        <p:spPr bwMode="auto">
          <a:xfrm>
            <a:off x="1890315" y="900311"/>
            <a:ext cx="3052947" cy="32451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8" name="Obraz 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256" t="16104" r="40023" b="11603"/>
          <a:stretch/>
        </p:blipFill>
        <p:spPr bwMode="auto">
          <a:xfrm>
            <a:off x="6870849" y="1089159"/>
            <a:ext cx="2652315" cy="32675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 bwMode="auto">
          <a:xfrm>
            <a:off x="6858868" y="180231"/>
            <a:ext cx="3672408" cy="76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Czy nauczyciel sprawdził pracę domową?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538388" y="324247"/>
            <a:ext cx="4464496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Test matematyczny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22164" y="1764407"/>
            <a:ext cx="10009112" cy="5024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300"/>
              </a:spcAft>
            </a:pP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czasie badania uczniowie rozwiązywali specjalnie przygotowany test. </a:t>
            </a:r>
            <a:endParaRPr lang="pl-PL" sz="24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300"/>
              </a:spcAft>
            </a:pPr>
            <a:r>
              <a:rPr lang="pl-PL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Składał </a:t>
            </a: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się on z dwóch rodzajów zadań:</a:t>
            </a:r>
          </a:p>
          <a:p>
            <a:pPr marL="342900" lvl="0" indent="-342900">
              <a:lnSpc>
                <a:spcPct val="150000"/>
              </a:lnSpc>
              <a:spcAft>
                <a:spcPts val="1300"/>
              </a:spcAft>
              <a:buClr>
                <a:srgbClr val="FFC000"/>
              </a:buClr>
              <a:buFont typeface="Wingdings" panose="05000000000000000000" pitchFamily="2" charset="2"/>
              <a:buChar char=""/>
            </a:pP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typowych zadań rachunkowych lub tekstowych, wymagających jedynie opanowania podstawowych umiejętności </a:t>
            </a:r>
            <a:r>
              <a:rPr lang="pl-PL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matematycznych</a:t>
            </a: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takimi zadaniami uczniowie na pewno spotkali się na lekcjach. </a:t>
            </a:r>
          </a:p>
          <a:p>
            <a:pPr marL="342900" lvl="0" indent="-342900">
              <a:lnSpc>
                <a:spcPct val="150000"/>
              </a:lnSpc>
              <a:spcAft>
                <a:spcPts val="1300"/>
              </a:spcAft>
              <a:buClr>
                <a:srgbClr val="FFC000"/>
              </a:buClr>
              <a:buFont typeface="Wingdings" panose="05000000000000000000" pitchFamily="2" charset="2"/>
              <a:buChar char=""/>
            </a:pP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zadań nietypowych, w których trzeba się było wykazać rozumieniem istoty używanych pojęć matematycznych i rozumowaniem. </a:t>
            </a:r>
            <a:b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Takich </a:t>
            </a: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zadań uczniowie na lekcjach mogli nie rozwiązywać.</a:t>
            </a:r>
            <a:endParaRPr lang="pl-PL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773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 txBox="1">
            <a:spLocks noChangeArrowheads="1"/>
          </p:cNvSpPr>
          <p:nvPr/>
        </p:nvSpPr>
        <p:spPr bwMode="auto">
          <a:xfrm>
            <a:off x="1800225" y="2197100"/>
            <a:ext cx="8051800" cy="28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90000"/>
              </a:lnSpc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r>
              <a:rPr lang="pl-PL" sz="2400" dirty="0"/>
              <a:t>Badanie zostało zaprojektowane tak, aby można było ocenić zróżnicowanymi narzędziami praktykę nauczania matematyki na </a:t>
            </a:r>
            <a:r>
              <a:rPr lang="pl-PL" sz="2400" dirty="0" smtClean="0"/>
              <a:t>I </a:t>
            </a:r>
            <a:r>
              <a:rPr lang="pl-PL" sz="2400" dirty="0" err="1" smtClean="0"/>
              <a:t>i</a:t>
            </a:r>
            <a:r>
              <a:rPr lang="pl-PL" sz="2400" dirty="0" smtClean="0"/>
              <a:t> II </a:t>
            </a:r>
            <a:r>
              <a:rPr lang="pl-PL" sz="2400" dirty="0"/>
              <a:t>etapie edukacji </a:t>
            </a:r>
            <a:r>
              <a:rPr lang="pl-PL" sz="2400" dirty="0" smtClean="0"/>
              <a:t>szkolnej                             (klasy 1-3 i 4-6 szkoły podstawowej).</a:t>
            </a:r>
            <a:endParaRPr lang="pl-PL" sz="2400" dirty="0"/>
          </a:p>
          <a:p>
            <a:pPr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endParaRPr lang="pl-PL" sz="3200" dirty="0"/>
          </a:p>
          <a:p>
            <a:pPr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endParaRPr lang="pl-PL" sz="3200" dirty="0"/>
          </a:p>
          <a:p>
            <a:pPr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endParaRPr lang="pt-PT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538388" y="324247"/>
            <a:ext cx="583264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Przykład zadania typowego (klasa 3)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31191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sz="2400"/>
          </a:p>
        </p:txBody>
      </p:sp>
      <p:grpSp>
        <p:nvGrpSpPr>
          <p:cNvPr id="6" name="Grupa 5"/>
          <p:cNvGrpSpPr/>
          <p:nvPr/>
        </p:nvGrpSpPr>
        <p:grpSpPr>
          <a:xfrm>
            <a:off x="1674292" y="2624435"/>
            <a:ext cx="8280920" cy="2308324"/>
            <a:chOff x="1674292" y="2624435"/>
            <a:chExt cx="8280920" cy="2308324"/>
          </a:xfrm>
        </p:grpSpPr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1674292" y="2624435"/>
              <a:ext cx="8280920" cy="2308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Jaką liczbę należy wpisać w okienko?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rPr>
                <a:t>38 – 6 + 9 – 7 =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pl-PL" altLang="pl-PL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A</a:t>
              </a:r>
              <a:r>
                <a:rPr kumimoji="0" lang="pl-PL" altLang="pl-PL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ea typeface="Cambria" panose="02040503050406030204" pitchFamily="18" charset="0"/>
                  <a:cs typeface="MinionPro-Regular"/>
                  <a:sym typeface="Wingdings" panose="05000000000000000000" pitchFamily="2" charset="2"/>
                </a:rPr>
                <a:t>. </a:t>
              </a:r>
              <a:r>
                <a:rPr kumimoji="0" lang="pl-PL" altLang="pl-PL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16		B. 34	</a:t>
              </a:r>
              <a:r>
                <a:rPr kumimoji="0" lang="en-US" altLang="pl-PL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ea typeface="Cambria" panose="02040503050406030204" pitchFamily="18" charset="0"/>
                  <a:cs typeface="MinionPro-Regular"/>
                </a:rPr>
                <a:t> </a:t>
              </a:r>
              <a:r>
                <a:rPr kumimoji="0" lang="pl-PL" altLang="pl-PL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ea typeface="Cambria" panose="02040503050406030204" pitchFamily="18" charset="0"/>
                  <a:cs typeface="MinionPro-Regular"/>
                </a:rPr>
                <a:t>	</a:t>
              </a:r>
              <a:r>
                <a:rPr kumimoji="0" lang="pl-PL" altLang="pl-PL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  <a:sym typeface="Wingdings" panose="05000000000000000000" pitchFamily="2" charset="2"/>
                </a:rPr>
                <a:t>C. 42		D. 60</a:t>
              </a:r>
              <a:endPara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inionPro-Regular"/>
                <a:ea typeface="Cambria" panose="02040503050406030204" pitchFamily="18" charset="0"/>
                <a:cs typeface="MinionPro-Regular"/>
                <a:sym typeface="Wingdings" panose="05000000000000000000" pitchFamily="2" charset="2"/>
              </a:endParaRPr>
            </a:p>
          </p:txBody>
        </p:sp>
        <p:sp>
          <p:nvSpPr>
            <p:cNvPr id="5" name="Rectangle 2237"/>
            <p:cNvSpPr>
              <a:spLocks noChangeArrowheads="1"/>
            </p:cNvSpPr>
            <p:nvPr/>
          </p:nvSpPr>
          <p:spPr bwMode="auto">
            <a:xfrm>
              <a:off x="6930876" y="3395315"/>
              <a:ext cx="432048" cy="3853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l-PL" sz="2400"/>
            </a:p>
          </p:txBody>
        </p:sp>
      </p:grpSp>
    </p:spTree>
    <p:extLst>
      <p:ext uri="{BB962C8B-B14F-4D97-AF65-F5344CB8AC3E}">
        <p14:creationId xmlns:p14="http://schemas.microsoft.com/office/powerpoint/2010/main" xmlns="" val="333163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538388" y="452636"/>
            <a:ext cx="583264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Przykład zadania nietypowego (klasa 3)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31191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sz="240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478012" y="2243311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8" name="Group 2399"/>
          <p:cNvGrpSpPr>
            <a:grpSpLocks/>
          </p:cNvGrpSpPr>
          <p:nvPr/>
        </p:nvGrpSpPr>
        <p:grpSpPr bwMode="auto">
          <a:xfrm>
            <a:off x="7590010" y="2124447"/>
            <a:ext cx="2941266" cy="2736304"/>
            <a:chOff x="4980" y="3645"/>
            <a:chExt cx="3849" cy="3142"/>
          </a:xfrm>
        </p:grpSpPr>
        <p:sp>
          <p:nvSpPr>
            <p:cNvPr id="9" name="Text Box 2352"/>
            <p:cNvSpPr txBox="1">
              <a:spLocks noChangeArrowheads="1"/>
            </p:cNvSpPr>
            <p:nvPr/>
          </p:nvSpPr>
          <p:spPr bwMode="auto">
            <a:xfrm>
              <a:off x="7542" y="5063"/>
              <a:ext cx="1287" cy="5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lnSpc>
                  <a:spcPts val="1400"/>
                </a:lnSpc>
                <a:spcAft>
                  <a:spcPts val="1300"/>
                </a:spcAft>
              </a:pPr>
              <a:r>
                <a:rPr lang="pl-PL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40 cm</a:t>
              </a:r>
              <a:endParaRPr lang="pl-PL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" name="Group 2353"/>
            <p:cNvGrpSpPr>
              <a:grpSpLocks/>
            </p:cNvGrpSpPr>
            <p:nvPr/>
          </p:nvGrpSpPr>
          <p:grpSpPr bwMode="auto">
            <a:xfrm>
              <a:off x="4980" y="3645"/>
              <a:ext cx="2576" cy="3142"/>
              <a:chOff x="7987" y="5787"/>
              <a:chExt cx="2505" cy="3206"/>
            </a:xfrm>
          </p:grpSpPr>
          <p:sp>
            <p:nvSpPr>
              <p:cNvPr id="11" name="Rectangle 2354"/>
              <p:cNvSpPr>
                <a:spLocks noChangeArrowheads="1"/>
              </p:cNvSpPr>
              <p:nvPr/>
            </p:nvSpPr>
            <p:spPr bwMode="auto">
              <a:xfrm>
                <a:off x="7987" y="5787"/>
                <a:ext cx="1891" cy="320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pl-PL"/>
              </a:p>
            </p:txBody>
          </p:sp>
          <p:sp>
            <p:nvSpPr>
              <p:cNvPr id="12" name="Rectangle 2355"/>
              <p:cNvSpPr>
                <a:spLocks noChangeArrowheads="1"/>
              </p:cNvSpPr>
              <p:nvPr/>
            </p:nvSpPr>
            <p:spPr bwMode="auto">
              <a:xfrm>
                <a:off x="9315" y="5787"/>
                <a:ext cx="264" cy="1838"/>
              </a:xfrm>
              <a:prstGeom prst="rect">
                <a:avLst/>
              </a:prstGeom>
              <a:solidFill>
                <a:schemeClr val="bg1">
                  <a:lumMod val="75000"/>
                  <a:lumOff val="0"/>
                </a:schemeClr>
              </a:solidFill>
              <a:ln w="19050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pl-PL"/>
              </a:p>
            </p:txBody>
          </p:sp>
          <p:sp>
            <p:nvSpPr>
              <p:cNvPr id="13" name="Rectangle 2356"/>
              <p:cNvSpPr>
                <a:spLocks noChangeArrowheads="1"/>
              </p:cNvSpPr>
              <p:nvPr/>
            </p:nvSpPr>
            <p:spPr bwMode="auto">
              <a:xfrm>
                <a:off x="9600" y="7129"/>
                <a:ext cx="263" cy="1838"/>
              </a:xfrm>
              <a:prstGeom prst="rect">
                <a:avLst/>
              </a:prstGeom>
              <a:solidFill>
                <a:schemeClr val="bg1">
                  <a:lumMod val="75000"/>
                  <a:lumOff val="0"/>
                </a:schemeClr>
              </a:solidFill>
              <a:ln w="19050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pl-PL"/>
              </a:p>
            </p:txBody>
          </p:sp>
          <p:cxnSp>
            <p:nvCxnSpPr>
              <p:cNvPr id="14" name="AutoShape 2357"/>
              <p:cNvCxnSpPr>
                <a:cxnSpLocks noChangeShapeType="1"/>
              </p:cNvCxnSpPr>
              <p:nvPr/>
            </p:nvCxnSpPr>
            <p:spPr bwMode="auto">
              <a:xfrm>
                <a:off x="9625" y="7115"/>
                <a:ext cx="867" cy="0"/>
              </a:xfrm>
              <a:prstGeom prst="straightConnector1">
                <a:avLst/>
              </a:prstGeom>
              <a:noFill/>
              <a:ln w="63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5" name="AutoShape 2358"/>
              <p:cNvCxnSpPr>
                <a:cxnSpLocks noChangeShapeType="1"/>
              </p:cNvCxnSpPr>
              <p:nvPr/>
            </p:nvCxnSpPr>
            <p:spPr bwMode="auto">
              <a:xfrm>
                <a:off x="9505" y="7628"/>
                <a:ext cx="867" cy="0"/>
              </a:xfrm>
              <a:prstGeom prst="straightConnector1">
                <a:avLst/>
              </a:prstGeom>
              <a:noFill/>
              <a:ln w="6350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6" name="AutoShape 2359"/>
              <p:cNvCxnSpPr>
                <a:cxnSpLocks noChangeShapeType="1"/>
              </p:cNvCxnSpPr>
              <p:nvPr/>
            </p:nvCxnSpPr>
            <p:spPr bwMode="auto">
              <a:xfrm flipV="1">
                <a:off x="10492" y="7115"/>
                <a:ext cx="0" cy="513"/>
              </a:xfrm>
              <a:prstGeom prst="straightConnector1">
                <a:avLst/>
              </a:prstGeom>
              <a:noFill/>
              <a:ln w="317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558006" y="1908423"/>
            <a:ext cx="6797043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Maciek i Agata chcą zmierzyć wysokość drzwi. </a:t>
            </a:r>
            <a:b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Mają dwie listewki, każdą o długości 130 cm. </a:t>
            </a:r>
            <a:b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rysunku pokazano, w jaki sposób dzieci mierzą drzwi. Jaka jest wysokość drzwi?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A.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170 cm	B. 180 cm </a:t>
            </a:r>
            <a:r>
              <a:rPr kumimoji="0" lang="pl-PL" altLang="pl-PL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C. 220 cm</a:t>
            </a:r>
            <a:r>
              <a:rPr lang="pl-PL" altLang="pl-P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pl-PL" altLang="pl-PL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D.260 cm</a:t>
            </a: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89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538388" y="252239"/>
            <a:ext cx="7776864" cy="807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Związek miedzy </a:t>
            </a:r>
            <a:r>
              <a:rPr lang="pl-PL" b="0" kern="0" dirty="0" smtClean="0">
                <a:solidFill>
                  <a:srgbClr val="C00000"/>
                </a:solidFill>
              </a:rPr>
              <a:t>osiąg</a:t>
            </a:r>
            <a:r>
              <a:rPr lang="pl-PL" b="0" kern="0" dirty="0" smtClean="0">
                <a:solidFill>
                  <a:srgbClr val="C00000"/>
                </a:solidFill>
              </a:rPr>
              <a:t>nięcia</a:t>
            </a:r>
            <a:r>
              <a:rPr lang="pl-PL" b="0" kern="0" dirty="0" smtClean="0">
                <a:solidFill>
                  <a:srgbClr val="C00000"/>
                </a:solidFill>
              </a:rPr>
              <a:t>mi </a:t>
            </a:r>
            <a:r>
              <a:rPr lang="pl-PL" b="0" kern="0" dirty="0" smtClean="0">
                <a:solidFill>
                  <a:srgbClr val="C00000"/>
                </a:solidFill>
              </a:rPr>
              <a:t>uczniów </a:t>
            </a:r>
            <a:br>
              <a:rPr lang="pl-PL" b="0" kern="0" dirty="0" smtClean="0">
                <a:solidFill>
                  <a:srgbClr val="C00000"/>
                </a:solidFill>
              </a:rPr>
            </a:br>
            <a:r>
              <a:rPr lang="pl-PL" b="0" kern="0" dirty="0" smtClean="0">
                <a:solidFill>
                  <a:srgbClr val="C00000"/>
                </a:solidFill>
              </a:rPr>
              <a:t>dla zadań typowych i nietypowych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31191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sz="240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478012" y="2243311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18" name="Łącznik prosty 17"/>
          <p:cNvCxnSpPr/>
          <p:nvPr/>
        </p:nvCxnSpPr>
        <p:spPr>
          <a:xfrm flipV="1">
            <a:off x="3826973" y="2425841"/>
            <a:ext cx="3039453" cy="2709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upa 28"/>
          <p:cNvGrpSpPr/>
          <p:nvPr/>
        </p:nvGrpSpPr>
        <p:grpSpPr>
          <a:xfrm>
            <a:off x="1818308" y="1404367"/>
            <a:ext cx="8208911" cy="5184576"/>
            <a:chOff x="1818308" y="1404367"/>
            <a:chExt cx="8208911" cy="5184576"/>
          </a:xfrm>
        </p:grpSpPr>
        <p:graphicFrame>
          <p:nvGraphicFramePr>
            <p:cNvPr id="19" name="Wykres 18"/>
            <p:cNvGraphicFramePr/>
            <p:nvPr>
              <p:extLst>
                <p:ext uri="{D42A27DB-BD31-4B8C-83A1-F6EECF244321}">
                  <p14:modId xmlns:p14="http://schemas.microsoft.com/office/powerpoint/2010/main" xmlns="" val="210092089"/>
                </p:ext>
              </p:extLst>
            </p:nvPr>
          </p:nvGraphicFramePr>
          <p:xfrm>
            <a:off x="1818308" y="1404367"/>
            <a:ext cx="8208911" cy="51845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5" name="Łącznik prosty 4"/>
            <p:cNvCxnSpPr/>
            <p:nvPr/>
          </p:nvCxnSpPr>
          <p:spPr bwMode="auto">
            <a:xfrm flipV="1">
              <a:off x="3690516" y="2124447"/>
              <a:ext cx="4824536" cy="38884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25591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538388" y="252239"/>
            <a:ext cx="7776864" cy="807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Związek miedzy </a:t>
            </a:r>
            <a:r>
              <a:rPr lang="pl-PL" b="0" kern="0" dirty="0" smtClean="0">
                <a:solidFill>
                  <a:srgbClr val="C00000"/>
                </a:solidFill>
              </a:rPr>
              <a:t>osiągni</a:t>
            </a:r>
            <a:r>
              <a:rPr lang="pl-PL" b="0" kern="0" dirty="0" smtClean="0">
                <a:solidFill>
                  <a:srgbClr val="C00000"/>
                </a:solidFill>
              </a:rPr>
              <a:t>ęci</a:t>
            </a:r>
            <a:r>
              <a:rPr lang="pl-PL" b="0" kern="0" dirty="0" smtClean="0">
                <a:solidFill>
                  <a:srgbClr val="C00000"/>
                </a:solidFill>
              </a:rPr>
              <a:t>ami </a:t>
            </a:r>
            <a:r>
              <a:rPr lang="pl-PL" b="0" kern="0" dirty="0" smtClean="0">
                <a:solidFill>
                  <a:srgbClr val="C00000"/>
                </a:solidFill>
              </a:rPr>
              <a:t>uczniów </a:t>
            </a:r>
            <a:br>
              <a:rPr lang="pl-PL" b="0" kern="0" dirty="0" smtClean="0">
                <a:solidFill>
                  <a:srgbClr val="C00000"/>
                </a:solidFill>
              </a:rPr>
            </a:br>
            <a:r>
              <a:rPr lang="pl-PL" b="0" kern="0" dirty="0" smtClean="0">
                <a:solidFill>
                  <a:srgbClr val="C00000"/>
                </a:solidFill>
              </a:rPr>
              <a:t>dla zadań typowych i nietypowych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31191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sz="240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478012" y="2243311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1026220" y="2094785"/>
            <a:ext cx="9289032" cy="168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 </a:t>
            </a: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opanowanie rachunków nie </a:t>
            </a:r>
            <a:r>
              <a:rPr lang="pl-PL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wystarcza </a:t>
            </a: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rozwiazywania zadań wymagających rozumowania, ani umiejętność rozumowania nie </a:t>
            </a:r>
            <a:r>
              <a:rPr lang="pl-PL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gwarantuje </a:t>
            </a:r>
            <a:r>
              <a:rPr lang="pl-PL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dobrego radzenia sobie z prostymi rachunkami.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641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538388" y="252239"/>
            <a:ext cx="7776864" cy="807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Sposoby pracy nauczycieli podczas rozwiązywania                      z uczniami zadań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31191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sz="240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034332" y="2136312"/>
            <a:ext cx="8064896" cy="4308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300"/>
              </a:spcAft>
              <a:buClr>
                <a:srgbClr val="FFC000"/>
              </a:buClr>
              <a:buFont typeface="Wingdings" panose="05000000000000000000" pitchFamily="2" charset="2"/>
              <a:buChar char=""/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Prowadzenie ucznia metodą szczegółowych pytań pomocniczych.</a:t>
            </a:r>
          </a:p>
          <a:p>
            <a:pPr lvl="0">
              <a:lnSpc>
                <a:spcPct val="150000"/>
              </a:lnSpc>
            </a:pPr>
            <a:endParaRPr lang="pl-PL" sz="1800" i="1" dirty="0" smtClean="0"/>
          </a:p>
          <a:p>
            <a:pPr lvl="0">
              <a:lnSpc>
                <a:spcPct val="150000"/>
              </a:lnSpc>
            </a:pPr>
            <a:r>
              <a:rPr lang="pl-PL" sz="1800" i="1" dirty="0" smtClean="0"/>
              <a:t>Ile </a:t>
            </a:r>
            <a:r>
              <a:rPr lang="pl-PL" sz="1800" i="1" dirty="0"/>
              <a:t>same dzieci zapłacą za bilety?</a:t>
            </a:r>
            <a:endParaRPr lang="pl-PL" sz="1800" dirty="0"/>
          </a:p>
          <a:p>
            <a:pPr lvl="0">
              <a:lnSpc>
                <a:spcPct val="150000"/>
              </a:lnSpc>
            </a:pPr>
            <a:r>
              <a:rPr lang="pl-PL" sz="1800" i="1" dirty="0"/>
              <a:t>Ile osoba dorosła? </a:t>
            </a:r>
            <a:endParaRPr lang="pl-PL" sz="1800" dirty="0"/>
          </a:p>
          <a:p>
            <a:pPr lvl="0">
              <a:lnSpc>
                <a:spcPct val="150000"/>
              </a:lnSpc>
            </a:pPr>
            <a:r>
              <a:rPr lang="pl-PL" sz="1800" i="1" dirty="0"/>
              <a:t>Ile razem zapłacą za bilety? </a:t>
            </a:r>
            <a:endParaRPr lang="pl-PL" sz="1800" dirty="0"/>
          </a:p>
          <a:p>
            <a:pPr lvl="0">
              <a:lnSpc>
                <a:spcPct val="150000"/>
              </a:lnSpc>
            </a:pPr>
            <a:r>
              <a:rPr lang="pl-PL" sz="1800" i="1" dirty="0"/>
              <a:t>Która godzina jest napisana wprost?</a:t>
            </a:r>
            <a:endParaRPr lang="pl-PL" sz="1800" dirty="0"/>
          </a:p>
          <a:p>
            <a:pPr lvl="0">
              <a:lnSpc>
                <a:spcPct val="150000"/>
              </a:lnSpc>
            </a:pPr>
            <a:r>
              <a:rPr lang="pl-PL" sz="1800" i="1" dirty="0"/>
              <a:t>Które zwierzęta są karmione o tej godzinie?</a:t>
            </a:r>
            <a:endParaRPr lang="pl-PL" sz="1800" dirty="0"/>
          </a:p>
          <a:p>
            <a:pPr lvl="0">
              <a:lnSpc>
                <a:spcPct val="150000"/>
              </a:lnSpc>
            </a:pPr>
            <a:r>
              <a:rPr lang="pl-PL" sz="1800" i="1" dirty="0"/>
              <a:t>Skoro wiemy, że wielbłąd karmiony jest o 13, to proszę przeczytaj, o której godzinie są karmione lwy</a:t>
            </a:r>
            <a:r>
              <a:rPr lang="pl-PL" sz="1800" i="1" dirty="0" smtClean="0"/>
              <a:t>?</a:t>
            </a: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300"/>
              </a:spcAft>
              <a:buClr>
                <a:srgbClr val="FFC000"/>
              </a:buClr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8926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538388" y="252239"/>
            <a:ext cx="7776864" cy="807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Sposoby pracy nauczycieli podczas rozwiązywania                      z uczniami zadań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31191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sz="240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106340" y="2188180"/>
            <a:ext cx="8064896" cy="3413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pl-PL" sz="2000" dirty="0"/>
          </a:p>
          <a:p>
            <a:pPr marL="342900" indent="-342900">
              <a:lnSpc>
                <a:spcPct val="115000"/>
              </a:lnSpc>
              <a:spcAft>
                <a:spcPts val="1300"/>
              </a:spcAft>
              <a:buClr>
                <a:srgbClr val="FFC000"/>
              </a:buClr>
              <a:buFont typeface="Wingdings" panose="05000000000000000000" pitchFamily="2" charset="2"/>
              <a:buChar char=""/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Pozorna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praca wspólna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1300"/>
              </a:spcAft>
              <a:buClr>
                <a:srgbClr val="FFC000"/>
              </a:buClr>
            </a:pPr>
            <a:r>
              <a:rPr lang="pl-PL" sz="1800" dirty="0" smtClean="0"/>
              <a:t>Nauczyciel zadaje pytania uczniom. Na te pytania dobrze </a:t>
            </a:r>
            <a:r>
              <a:rPr lang="pl-PL" sz="1800" dirty="0"/>
              <a:t>odpowiadają tylko niektórzy uczniowie – być może na każde pytanie inny z nich.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Nauczyciel </a:t>
            </a:r>
            <a:r>
              <a:rPr lang="pl-PL" sz="1800" dirty="0"/>
              <a:t>wybiera poprawne odpowiedzi na swoje pytania i sam układa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z </a:t>
            </a:r>
            <a:r>
              <a:rPr lang="pl-PL" sz="1800" dirty="0"/>
              <a:t>nich rozwiązanie.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W </a:t>
            </a:r>
            <a:r>
              <a:rPr lang="pl-PL" sz="1800" dirty="0"/>
              <a:t>efekcie i u nauczyciela, i u uczniów powstaje mylne przekonanie,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że </a:t>
            </a:r>
            <a:r>
              <a:rPr lang="pl-PL" sz="1800" dirty="0"/>
              <a:t>uczniowie potrafią rozwiązać zadanie. </a:t>
            </a:r>
          </a:p>
        </p:txBody>
      </p:sp>
    </p:spTree>
    <p:extLst>
      <p:ext uri="{BB962C8B-B14F-4D97-AF65-F5344CB8AC3E}">
        <p14:creationId xmlns:p14="http://schemas.microsoft.com/office/powerpoint/2010/main" xmlns="" val="250932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021477" y="1692399"/>
            <a:ext cx="9132193" cy="254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106340" y="1476375"/>
            <a:ext cx="8047330" cy="3952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Należy zasadniczo zmienić sposób kształcenia przyszłych nauczycieli edukacji wczesnoszkolnej w zakresie przygotowania do uczenia matematyki, a także przyszłych nauczycieli matematyki</a:t>
            </a:r>
            <a:r>
              <a:rPr lang="pl-PL" sz="2000" dirty="0" smtClean="0"/>
              <a:t>.</a:t>
            </a:r>
            <a:br>
              <a:rPr lang="pl-PL" sz="2000" dirty="0" smtClean="0"/>
            </a:br>
            <a:endParaRPr lang="pl-PL" sz="2000" dirty="0" smtClean="0"/>
          </a:p>
          <a:p>
            <a:pPr marL="342900" indent="-342900">
              <a:lnSpc>
                <a:spcPct val="150000"/>
              </a:lnSpc>
              <a:spcAft>
                <a:spcPts val="1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System rekrutacji do zawodu nauczyciela matematyki powinien ulec znacznej modyfikacji. To zawód wymagający nie tylko wiedzy, ale też odpowiednich cech charakteru</a:t>
            </a:r>
            <a:r>
              <a:rPr lang="pl-PL" sz="2000" dirty="0" smtClean="0"/>
              <a:t>.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2538388" y="252240"/>
            <a:ext cx="777686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Rekomendacje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021477" y="1692399"/>
            <a:ext cx="9132193" cy="254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110051" y="972319"/>
            <a:ext cx="8263354" cy="5337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W ramach kształtowania umiejętności metodycznych nauczycieli należy położyć większy nacisk na sposoby osiągania celów ogólnych kształcenia matematycznego oraz na zachowanie prawidłowych proporcji pomiędzy kształtowaniem sprawności </a:t>
            </a:r>
            <a:r>
              <a:rPr lang="pl-PL" sz="2000" dirty="0" smtClean="0"/>
              <a:t>rachunkowych i </a:t>
            </a:r>
            <a:r>
              <a:rPr lang="pl-PL" sz="2000" dirty="0"/>
              <a:t>algorytmicznych a rozwijaniem umiejętności rozumowania</a:t>
            </a:r>
            <a:r>
              <a:rPr lang="pl-PL" sz="2000" dirty="0" smtClean="0"/>
              <a:t>.</a:t>
            </a:r>
            <a:br>
              <a:rPr lang="pl-PL" sz="2000" dirty="0" smtClean="0"/>
            </a:br>
            <a:endParaRPr lang="pl-PL" sz="2000" dirty="0" smtClean="0"/>
          </a:p>
          <a:p>
            <a:pPr marL="342900" indent="-342900">
              <a:lnSpc>
                <a:spcPct val="150000"/>
              </a:lnSpc>
              <a:spcAft>
                <a:spcPts val="1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Podręczniki i inne materiały edukacyjne powinny funkcjonować 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systemie wymuszającym ich dobrą jakość. Należy zadbać o to, 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sam nauczyciel, a nie jego dyrektor, wybierał podręcznik, z którym chce pracować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l-PL" sz="2000" dirty="0"/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2538388" y="252240"/>
            <a:ext cx="777686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Rekomendacje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52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093517" y="900311"/>
            <a:ext cx="8221735" cy="573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800"/>
              </a:spcAft>
              <a:buClr>
                <a:srgbClr val="FFC000"/>
              </a:buClr>
              <a:buSzPts val="1800"/>
              <a:buFont typeface="Wingdings" panose="05000000000000000000" pitchFamily="2" charset="2"/>
              <a:buChar char=""/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Szkoły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podstawowe powinny wdrożyć system współpracy nauczycieli matematyki i nauczycieli edukacji wczesnoszkolnej 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zakresie nauczania matematyki. System ten powinien mieć na celu m. in. zapewnienie spójności nauczania matematyki w szkole podstawowej 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wymianę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informacji 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umiejętnościach i potrzebach uczniów. 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Clr>
                <a:srgbClr val="FFC000"/>
              </a:buClr>
              <a:buSzPts val="1800"/>
              <a:buFont typeface="Wingdings" panose="05000000000000000000" pitchFamily="2" charset="2"/>
              <a:buChar char=""/>
            </a:pPr>
            <a:r>
              <a:rPr lang="pl-PL" sz="2000" dirty="0" smtClean="0"/>
              <a:t>Część </a:t>
            </a:r>
            <a:r>
              <a:rPr lang="pl-PL" sz="2000" dirty="0"/>
              <a:t>nauczycieli edukacji wczesnoszkolnej czuje się bardzo niepewnie w nauczaniu matematyki. Ponieważ nie da się tego stanu poprawić </a:t>
            </a:r>
            <a:r>
              <a:rPr lang="pl-PL" sz="2000" dirty="0" smtClean="0"/>
              <a:t>w </a:t>
            </a:r>
            <a:r>
              <a:rPr lang="pl-PL" sz="2000" dirty="0"/>
              <a:t>krótkim czasie, warto zapewnić prawną możliwość prowadzenia zajęć </a:t>
            </a:r>
            <a:r>
              <a:rPr lang="pl-PL" sz="2000" dirty="0" smtClean="0"/>
              <a:t>z </a:t>
            </a:r>
            <a:r>
              <a:rPr lang="pl-PL" sz="2000" dirty="0"/>
              <a:t>edukacji matematycznej przez innego nauczyciela, niż nauczyciel </a:t>
            </a:r>
            <a:r>
              <a:rPr lang="pl-PL" sz="2000" dirty="0" smtClean="0"/>
              <a:t>na </a:t>
            </a:r>
            <a:r>
              <a:rPr lang="pl-PL" sz="2000" dirty="0"/>
              <a:t>stałe przypisany do danej klasy.</a:t>
            </a:r>
            <a:endParaRPr lang="pl-PL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2538388" y="252240"/>
            <a:ext cx="777686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Rekomendacje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538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021477" y="1692399"/>
            <a:ext cx="9132193" cy="254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1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106340" y="1260351"/>
            <a:ext cx="8119065" cy="481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l-PL" sz="2000" dirty="0" smtClean="0"/>
              <a:t>Duży </a:t>
            </a:r>
            <a:r>
              <a:rPr lang="pl-PL" sz="2000" dirty="0"/>
              <a:t>wpływ na jakość nauczania matematyki mają egzaminy zewnętrzne. </a:t>
            </a:r>
            <a:endParaRPr lang="pl-PL" sz="2000" dirty="0" smtClean="0"/>
          </a:p>
          <a:p>
            <a:pPr>
              <a:lnSpc>
                <a:spcPct val="150000"/>
              </a:lnSpc>
              <a:spcAft>
                <a:spcPts val="1300"/>
              </a:spcAft>
              <a:buClr>
                <a:srgbClr val="FFC000"/>
              </a:buClr>
            </a:pPr>
            <a:r>
              <a:rPr lang="pl-PL" sz="2000" dirty="0" smtClean="0"/>
              <a:t>Proponowane </a:t>
            </a:r>
            <a:r>
              <a:rPr lang="pl-PL" sz="2000" dirty="0"/>
              <a:t>na nich zadania są dla nauczycieli najważniejszą</a:t>
            </a:r>
            <a:r>
              <a:rPr lang="pl-PL" sz="2000" dirty="0" smtClean="0"/>
              <a:t>, </a:t>
            </a:r>
            <a:br>
              <a:rPr lang="pl-PL" sz="2000" dirty="0" smtClean="0"/>
            </a:br>
            <a:r>
              <a:rPr lang="pl-PL" sz="2000" dirty="0" smtClean="0"/>
              <a:t>po podręczniku</a:t>
            </a:r>
            <a:r>
              <a:rPr lang="pl-PL" sz="2000" dirty="0"/>
              <a:t>, wskazówką, jakiego rodzaju matematyki warto uczyć. To od arkuszy egzaminacyjnych w dużej mierze zależy,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czy matematyka szkolna opierać się będzie wyłącznie na odtwarzaniu algorytmów, </a:t>
            </a:r>
            <a:r>
              <a:rPr lang="pl-PL" sz="2000" dirty="0"/>
              <a:t>czy też silnie w niej obecne będą rozumienie pojęć, rozumowanie i argumentacja.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Dlatego </a:t>
            </a:r>
            <a:r>
              <a:rPr lang="pl-PL" sz="2000" dirty="0"/>
              <a:t>szczególnej dbałości wymaga system przygotowywania arkuszy egzaminacyjnych. </a:t>
            </a:r>
            <a:endParaRPr lang="pl-PL" sz="2000" dirty="0" smtClean="0"/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2538388" y="252240"/>
            <a:ext cx="777686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Rekomendacje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97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 txBox="1">
            <a:spLocks noChangeArrowheads="1"/>
          </p:cNvSpPr>
          <p:nvPr/>
        </p:nvSpPr>
        <p:spPr bwMode="auto">
          <a:xfrm>
            <a:off x="2179638" y="1466850"/>
            <a:ext cx="62642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r>
              <a:rPr lang="pl-PL" sz="2400"/>
              <a:t>W każdej szkole przeprowadzono:</a:t>
            </a:r>
            <a:endParaRPr lang="pt-PT" sz="240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106613" y="2259013"/>
            <a:ext cx="8135937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58220"/>
              </a:buClr>
              <a:buFont typeface="Wingdings" pitchFamily="2" charset="2"/>
              <a:buChar char="§"/>
            </a:pPr>
            <a:r>
              <a:rPr lang="pl-PL" dirty="0"/>
              <a:t> </a:t>
            </a:r>
            <a:r>
              <a:rPr lang="pl-PL" sz="2400" dirty="0"/>
              <a:t>obserwacje czterech kolejnych lekcji matematyki;</a:t>
            </a:r>
          </a:p>
          <a:p>
            <a:pPr>
              <a:spcBef>
                <a:spcPct val="50000"/>
              </a:spcBef>
              <a:buClr>
                <a:srgbClr val="F58220"/>
              </a:buClr>
              <a:buFont typeface="Wingdings" pitchFamily="2" charset="2"/>
              <a:buChar char="§"/>
            </a:pPr>
            <a:r>
              <a:rPr lang="pl-PL" sz="2400" dirty="0"/>
              <a:t> ankietę wśród uczniów;</a:t>
            </a:r>
          </a:p>
          <a:p>
            <a:pPr>
              <a:spcBef>
                <a:spcPct val="50000"/>
              </a:spcBef>
              <a:buClr>
                <a:srgbClr val="F58220"/>
              </a:buClr>
              <a:buFont typeface="Wingdings" pitchFamily="2" charset="2"/>
              <a:buChar char="§"/>
            </a:pPr>
            <a:r>
              <a:rPr lang="pl-PL" sz="2400" dirty="0"/>
              <a:t> wywiad grupowy z uczniami;</a:t>
            </a:r>
          </a:p>
          <a:p>
            <a:pPr>
              <a:spcBef>
                <a:spcPct val="50000"/>
              </a:spcBef>
              <a:buClr>
                <a:srgbClr val="F58220"/>
              </a:buClr>
              <a:buFont typeface="Wingdings" pitchFamily="2" charset="2"/>
              <a:buChar char="§"/>
            </a:pPr>
            <a:r>
              <a:rPr lang="pl-PL" sz="2400" dirty="0"/>
              <a:t> test matematyczny dla uczniów;</a:t>
            </a:r>
          </a:p>
          <a:p>
            <a:pPr>
              <a:spcBef>
                <a:spcPct val="50000"/>
              </a:spcBef>
              <a:buClr>
                <a:srgbClr val="F58220"/>
              </a:buClr>
              <a:buFont typeface="Wingdings" pitchFamily="2" charset="2"/>
              <a:buChar char="§"/>
            </a:pPr>
            <a:r>
              <a:rPr lang="pl-PL" sz="2400" dirty="0"/>
              <a:t> wywiad indywidualny z nauczycielem.</a:t>
            </a:r>
          </a:p>
          <a:p>
            <a:pPr>
              <a:spcBef>
                <a:spcPct val="50000"/>
              </a:spcBef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078630" y="1405522"/>
            <a:ext cx="8064896" cy="4349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800"/>
              </a:spcAft>
              <a:buClr>
                <a:srgbClr val="FFC000"/>
              </a:buClr>
              <a:buSzPct val="100000"/>
              <a:buFont typeface="Wingdings" panose="05000000000000000000" pitchFamily="2" charset="2"/>
              <a:buChar char=""/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Należy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dalej rozwijać system diagnozowania umiejętności matematycznych, a w miarę możliwości warto udoskonalać jego funkcjonowanie. </a:t>
            </a:r>
          </a:p>
          <a:p>
            <a:pPr lvl="0">
              <a:lnSpc>
                <a:spcPct val="150000"/>
              </a:lnSpc>
              <a:spcAft>
                <a:spcPts val="800"/>
              </a:spcAft>
              <a:buClr>
                <a:srgbClr val="FFC000"/>
              </a:buClr>
              <a:buSzPct val="100000"/>
            </a:pP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Przez </a:t>
            </a:r>
            <a:r>
              <a:rPr lang="pl-PL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diagnozę rozumiemy tu nie prostą ocenę poziomu ogólnych umiejętności (jak na egzaminach końcowych), a wysokiej jakości narzędzia (np. badanie Kompetencje trzecioklasistów (K3) czy Kompetencje piątoklasistów (K5)), dzięki którym nauczyciele będą mogli dla każdego ucznia z osobna wskazać obszary umiejętności matematycznych, w których potrzebna jest interwencja</a:t>
            </a:r>
            <a:r>
              <a:rPr lang="pl-PL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l-PL" sz="20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2538388" y="252240"/>
            <a:ext cx="777686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Rekomendacje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 txBox="1">
            <a:spLocks noChangeArrowheads="1"/>
          </p:cNvSpPr>
          <p:nvPr/>
        </p:nvSpPr>
        <p:spPr bwMode="auto">
          <a:xfrm>
            <a:off x="2190750" y="1260351"/>
            <a:ext cx="8051800" cy="366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r>
              <a:rPr lang="pl-PL" sz="2400" dirty="0" smtClean="0"/>
              <a:t>Wylosowano 40 szkół podstawowych z </a:t>
            </a:r>
            <a:r>
              <a:rPr lang="pl-PL" sz="2400" dirty="0"/>
              <a:t>czterech województw </a:t>
            </a:r>
            <a:r>
              <a:rPr lang="pl-PL" sz="2400" dirty="0" smtClean="0"/>
              <a:t> w </a:t>
            </a:r>
            <a:r>
              <a:rPr lang="pl-PL" sz="2400" dirty="0"/>
              <a:t>tym:</a:t>
            </a:r>
          </a:p>
          <a:p>
            <a:pPr marL="800100" lvl="1" indent="-342900">
              <a:lnSpc>
                <a:spcPct val="50000"/>
              </a:lnSpc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Char char="§"/>
            </a:pPr>
            <a:r>
              <a:rPr lang="pl-PL" sz="2400" dirty="0" smtClean="0"/>
              <a:t>8 szkół wiejskich;</a:t>
            </a:r>
            <a:endParaRPr lang="pl-PL" sz="2400" dirty="0"/>
          </a:p>
          <a:p>
            <a:pPr marL="800100" lvl="1" indent="-342900">
              <a:lnSpc>
                <a:spcPct val="50000"/>
              </a:lnSpc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Char char="§"/>
            </a:pPr>
            <a:r>
              <a:rPr lang="pl-PL" sz="2400" dirty="0" smtClean="0"/>
              <a:t>8 szkół </a:t>
            </a:r>
            <a:r>
              <a:rPr lang="pl-PL" sz="2400" dirty="0"/>
              <a:t>z miast do 20 tys. mieszkańców;</a:t>
            </a:r>
          </a:p>
          <a:p>
            <a:pPr marL="800100" lvl="1" indent="-342900">
              <a:lnSpc>
                <a:spcPct val="50000"/>
              </a:lnSpc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Char char="§"/>
            </a:pPr>
            <a:r>
              <a:rPr lang="pl-PL" sz="2400" dirty="0" smtClean="0"/>
              <a:t>8 szkół </a:t>
            </a:r>
            <a:r>
              <a:rPr lang="pl-PL" sz="2400" dirty="0"/>
              <a:t>z miast o 20-100 tys. mieszkańców;</a:t>
            </a:r>
          </a:p>
          <a:p>
            <a:pPr marL="800100" lvl="1" indent="-342900">
              <a:lnSpc>
                <a:spcPct val="50000"/>
              </a:lnSpc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Char char="§"/>
            </a:pPr>
            <a:r>
              <a:rPr lang="pl-PL" sz="2400" dirty="0" smtClean="0"/>
              <a:t>16 </a:t>
            </a:r>
            <a:r>
              <a:rPr lang="pl-PL" sz="2400" dirty="0"/>
              <a:t>szkół z miast powyżej 100 tys. mieszkańców.</a:t>
            </a:r>
          </a:p>
          <a:p>
            <a:pPr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endParaRPr lang="pl-PL" sz="2400" dirty="0"/>
          </a:p>
          <a:p>
            <a:pPr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endParaRPr lang="pl-PL" sz="3200" dirty="0"/>
          </a:p>
          <a:p>
            <a:pPr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endParaRPr lang="pl-PL" sz="3200" dirty="0"/>
          </a:p>
          <a:p>
            <a:pPr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None/>
            </a:pPr>
            <a:endParaRPr lang="pt-PT" sz="3200" dirty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322364" y="4925888"/>
            <a:ext cx="68283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/>
              <a:t>Z każdej szkoły wylosowano </a:t>
            </a:r>
            <a:r>
              <a:rPr lang="pl-PL" sz="2400" dirty="0" smtClean="0"/>
              <a:t>jedną klasę trzecią lub  jedną klasę piątą.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uiExpand="1" build="p"/>
      <p:bldP spid="266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/>
          </p:cNvSpPr>
          <p:nvPr/>
        </p:nvSpPr>
        <p:spPr>
          <a:xfrm>
            <a:off x="1890316" y="2628503"/>
            <a:ext cx="7992888" cy="122413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pl-PL" sz="2800" kern="0" dirty="0" smtClean="0">
                <a:solidFill>
                  <a:srgbClr val="C00000"/>
                </a:solidFill>
              </a:rPr>
              <a:t>Wnioski z badania – wspólne dla </a:t>
            </a:r>
          </a:p>
          <a:p>
            <a:pPr algn="ctr">
              <a:lnSpc>
                <a:spcPct val="150000"/>
              </a:lnSpc>
            </a:pPr>
            <a:r>
              <a:rPr lang="pl-PL" sz="2800" kern="0" dirty="0" smtClean="0">
                <a:solidFill>
                  <a:srgbClr val="C00000"/>
                </a:solidFill>
              </a:rPr>
              <a:t>pierwszego i drugiego etapu edukacyjnego</a:t>
            </a:r>
            <a:endParaRPr lang="pl-PL" sz="28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897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2538388" y="324247"/>
            <a:ext cx="583264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Nauczanie w szkole podstawowej</a:t>
            </a:r>
            <a:endParaRPr lang="pl-PL" b="0" kern="0" dirty="0">
              <a:solidFill>
                <a:srgbClr val="C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6140" y="3072308"/>
            <a:ext cx="10080575" cy="293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>Nie dostrzegają wspólnych celów nauczania matematyki. </a:t>
            </a:r>
            <a:br>
              <a:rPr lang="pl-PL" sz="2000" dirty="0" smtClean="0"/>
            </a:br>
            <a:r>
              <a:rPr lang="pl-PL" sz="2000" dirty="0" smtClean="0"/>
              <a:t>Nauczyciele edukacji wczesnoszkolnej rozumieją matematykę jako ćwiczenie drobnych umiejętności opisanych w wymaganiach szczegółowych podstawy programowej.</a:t>
            </a:r>
          </a:p>
          <a:p>
            <a:pPr>
              <a:lnSpc>
                <a:spcPct val="150000"/>
              </a:lnSpc>
            </a:pPr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000" dirty="0" smtClean="0"/>
              <a:t>Nauczyciele matematyki z klas 4-6 uważają</a:t>
            </a:r>
            <a:r>
              <a:rPr lang="pl-PL" sz="2000" dirty="0"/>
              <a:t>, że w podstawie programowej brakuje powiązania zagadnień realizowanych w klasach I-III z zagadnieniami z klas IV-VI.</a:t>
            </a:r>
            <a:endParaRPr lang="pl-PL" sz="2000" dirty="0" smtClean="0"/>
          </a:p>
        </p:txBody>
      </p:sp>
      <p:sp>
        <p:nvSpPr>
          <p:cNvPr id="8" name="pole tekstowe 7"/>
          <p:cNvSpPr txBox="1"/>
          <p:nvPr/>
        </p:nvSpPr>
        <p:spPr>
          <a:xfrm>
            <a:off x="2034332" y="972319"/>
            <a:ext cx="82270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F58220"/>
              </a:buClr>
              <a:buFont typeface="Wingdings" panose="05000000000000000000" pitchFamily="2" charset="2"/>
              <a:buChar char="§"/>
            </a:pPr>
            <a:r>
              <a:rPr lang="pl-PL" sz="2400" dirty="0"/>
              <a:t>Nauczyciele </a:t>
            </a:r>
            <a:r>
              <a:rPr lang="pl-PL" sz="2400" dirty="0" smtClean="0"/>
              <a:t>szkoły podstawowej </a:t>
            </a:r>
            <a:r>
              <a:rPr lang="pl-PL" sz="2400" dirty="0"/>
              <a:t>nie mają poczucia spójności nauczania matematyki na wszystkich etapach nauczania.</a:t>
            </a:r>
          </a:p>
        </p:txBody>
      </p:sp>
    </p:spTree>
    <p:extLst>
      <p:ext uri="{BB962C8B-B14F-4D97-AF65-F5344CB8AC3E}">
        <p14:creationId xmlns:p14="http://schemas.microsoft.com/office/powerpoint/2010/main" xmlns="" val="279193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02284" y="343159"/>
            <a:ext cx="8928992" cy="2423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 </a:t>
            </a:r>
            <a:r>
              <a:rPr lang="pl-PL" b="1" dirty="0"/>
              <a:t> </a:t>
            </a:r>
            <a:endParaRPr lang="pl-PL" b="1" dirty="0" smtClean="0"/>
          </a:p>
          <a:p>
            <a:pPr marL="800100" lvl="1" indent="-34290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buClr>
                <a:srgbClr val="F58220"/>
              </a:buClr>
              <a:buFont typeface="Wingdings" pitchFamily="2" charset="2"/>
              <a:buChar char="§"/>
            </a:pPr>
            <a:r>
              <a:rPr lang="pl-PL" sz="2400" dirty="0" smtClean="0"/>
              <a:t>Podstawa programowa i program nauczania </a:t>
            </a:r>
            <a:br>
              <a:rPr lang="pl-PL" sz="2400" dirty="0" smtClean="0"/>
            </a:br>
            <a:r>
              <a:rPr lang="pl-PL" sz="2400" dirty="0" smtClean="0"/>
              <a:t>są przez nauczycieli utożsamiane z podręcznikiem, </a:t>
            </a:r>
            <a:br>
              <a:rPr lang="pl-PL" sz="2400" dirty="0" smtClean="0"/>
            </a:br>
            <a:r>
              <a:rPr lang="pl-PL" sz="2400" dirty="0" smtClean="0"/>
              <a:t>z którego korzystają. </a:t>
            </a:r>
            <a:endParaRPr lang="pl-PL" sz="2000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594172" y="3296410"/>
            <a:ext cx="9721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 smtClean="0"/>
              <a:t>Od </a:t>
            </a:r>
            <a:r>
              <a:rPr lang="pl-PL" sz="2000" dirty="0"/>
              <a:t>jakości podręczników matematyki bezpośrednio zależy jakość nauczania. Nauczyciele biorą z nich nie tylko układ tematów, ale też rozwiązania metodyczne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9" name="Tytuł 1"/>
          <p:cNvSpPr txBox="1">
            <a:spLocks/>
          </p:cNvSpPr>
          <p:nvPr/>
        </p:nvSpPr>
        <p:spPr bwMode="auto">
          <a:xfrm>
            <a:off x="2538388" y="324247"/>
            <a:ext cx="583264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Nauczanie w szkole podstawowej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61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24448" y="771922"/>
            <a:ext cx="739871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400" dirty="0" smtClean="0"/>
              <a:t>Nauczyciele </a:t>
            </a:r>
            <a:r>
              <a:rPr lang="pl-PL" sz="2400" dirty="0"/>
              <a:t>pracują </a:t>
            </a:r>
            <a:r>
              <a:rPr lang="pl-PL" sz="2400" dirty="0" smtClean="0"/>
              <a:t>na ogół metodą </a:t>
            </a:r>
            <a:r>
              <a:rPr lang="pl-PL" sz="2400" dirty="0"/>
              <a:t>wydawania dyrektyw </a:t>
            </a:r>
            <a:r>
              <a:rPr lang="pl-PL" sz="2400" dirty="0" smtClean="0"/>
              <a:t>lub </a:t>
            </a:r>
            <a:r>
              <a:rPr lang="pl-PL" sz="2400" dirty="0"/>
              <a:t>odsłaniania sposobu rozwiązywania </a:t>
            </a:r>
            <a:r>
              <a:rPr lang="pl-PL" sz="2400" dirty="0" smtClean="0"/>
              <a:t>zadania.</a:t>
            </a:r>
            <a:endParaRPr lang="pl-PL" sz="2000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594172" y="2772519"/>
            <a:ext cx="97210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Uczniowie rzadko przekazują własne pomysły, swój inny sposób podejścia do problemu. Zadawanie pytań przez uczniów występuje sporadycznie. </a:t>
            </a:r>
            <a:br>
              <a:rPr lang="pl-PL" sz="2000" dirty="0"/>
            </a:br>
            <a:endParaRPr lang="pl-PL" sz="2000" dirty="0" smtClean="0"/>
          </a:p>
          <a:p>
            <a:pPr>
              <a:lnSpc>
                <a:spcPct val="150000"/>
              </a:lnSpc>
            </a:pPr>
            <a:r>
              <a:rPr lang="pl-PL" sz="2000" dirty="0" smtClean="0"/>
              <a:t>Powszechnie </a:t>
            </a:r>
            <a:r>
              <a:rPr lang="pl-PL" sz="2000" dirty="0"/>
              <a:t>stosowany styl pracy całą klasą, powiązany ze sposobem prowadzenia lekcji opartym na dominującej roli nauczyciela, prowadzi do tłumienia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u </a:t>
            </a:r>
            <a:r>
              <a:rPr lang="pl-PL" sz="2000" dirty="0"/>
              <a:t>uczniów chęci samodzielnego poszukiwania rozwiązań. Ten styl utrudnia dostrzeganie zarówno oryginalnych, nietypowych rozwiązań uczniowskich,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jak </a:t>
            </a:r>
            <a:r>
              <a:rPr lang="pl-PL" sz="2000" dirty="0"/>
              <a:t>i specyficznych błędów przez nich popełnianych. 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2538388" y="324247"/>
            <a:ext cx="583264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Nauczanie w szkole podstawowej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285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24448" y="1124411"/>
            <a:ext cx="7398716" cy="1131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400" dirty="0"/>
              <a:t>Rzadko stosowaną przez nauczycieli metodą pracy jest praca w grupach.</a:t>
            </a:r>
            <a:endParaRPr lang="pl-PL" sz="2000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594172" y="2772519"/>
            <a:ext cx="99371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Nauczyciele stosują ją zazwyczaj jako urozmaicenie lekcji i nie uznają za pełnoprawną metodę nauczania</a:t>
            </a:r>
            <a:r>
              <a:rPr lang="pl-PL" sz="2000" dirty="0" smtClean="0"/>
              <a:t>. </a:t>
            </a:r>
            <a:br>
              <a:rPr lang="pl-PL" sz="2000" dirty="0" smtClean="0"/>
            </a:br>
            <a:r>
              <a:rPr lang="pl-PL" sz="2000" dirty="0" smtClean="0"/>
              <a:t>Uważają, że podczas takiej pracy uczniowie się gorzej zachowują niż podczas tradycyjnej lekcji. </a:t>
            </a:r>
            <a:br>
              <a:rPr lang="pl-PL" sz="2000" dirty="0" smtClean="0"/>
            </a:br>
            <a:r>
              <a:rPr lang="pl-PL" sz="2000" dirty="0" smtClean="0"/>
              <a:t>Twierdzą, że  zwłasz</a:t>
            </a:r>
            <a:r>
              <a:rPr lang="pl-PL" sz="2000" dirty="0" smtClean="0">
                <a:latin typeface="+mn-lt"/>
              </a:rPr>
              <a:t>cza </a:t>
            </a:r>
            <a:r>
              <a:rPr lang="pl-PL" sz="2000" dirty="0">
                <a:latin typeface="+mn-lt"/>
              </a:rPr>
              <a:t>w </a:t>
            </a:r>
            <a:r>
              <a:rPr lang="pl-PL" sz="2000" dirty="0"/>
              <a:t>przypadku bardziej licznych klas w trakcie pracy grupowej powstaje </a:t>
            </a:r>
            <a:r>
              <a:rPr lang="pl-PL" sz="2000" dirty="0" smtClean="0"/>
              <a:t>chaos, a także, że wkład </a:t>
            </a:r>
            <a:r>
              <a:rPr lang="pl-PL" sz="2000" dirty="0"/>
              <a:t>pracy poszczególnych </a:t>
            </a:r>
            <a:r>
              <a:rPr lang="pl-PL" sz="2000" dirty="0" smtClean="0"/>
              <a:t>uczniów podczas takiej pracy jest nierównomierny.</a:t>
            </a:r>
          </a:p>
        </p:txBody>
      </p:sp>
      <p:sp>
        <p:nvSpPr>
          <p:cNvPr id="10" name="Tytuł 1"/>
          <p:cNvSpPr txBox="1">
            <a:spLocks/>
          </p:cNvSpPr>
          <p:nvPr/>
        </p:nvSpPr>
        <p:spPr bwMode="auto">
          <a:xfrm>
            <a:off x="2538388" y="324247"/>
            <a:ext cx="583264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pl-PL" b="0" kern="0" dirty="0" smtClean="0">
                <a:solidFill>
                  <a:srgbClr val="C00000"/>
                </a:solidFill>
              </a:rPr>
              <a:t>Nauczanie w szkole podstawowej</a:t>
            </a:r>
            <a:endParaRPr lang="pl-PL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932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niestandardowy">
  <a:themeElements>
    <a:clrScheme name="Projekt niestandardowy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6891E"/>
      </a:accent1>
      <a:accent2>
        <a:srgbClr val="F15B23"/>
      </a:accent2>
      <a:accent3>
        <a:srgbClr val="FFFFFF"/>
      </a:accent3>
      <a:accent4>
        <a:srgbClr val="000000"/>
      </a:accent4>
      <a:accent5>
        <a:srgbClr val="FAC4AB"/>
      </a:accent5>
      <a:accent6>
        <a:srgbClr val="DA521F"/>
      </a:accent6>
      <a:hlink>
        <a:srgbClr val="FFC10E"/>
      </a:hlink>
      <a:folHlink>
        <a:srgbClr val="FFDD00"/>
      </a:folHlink>
    </a:clrScheme>
    <a:fontScheme name="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niestandardowy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6891E"/>
        </a:accent1>
        <a:accent2>
          <a:srgbClr val="F15B23"/>
        </a:accent2>
        <a:accent3>
          <a:srgbClr val="FFFFFF"/>
        </a:accent3>
        <a:accent4>
          <a:srgbClr val="000000"/>
        </a:accent4>
        <a:accent5>
          <a:srgbClr val="FAC4AB"/>
        </a:accent5>
        <a:accent6>
          <a:srgbClr val="DA521F"/>
        </a:accent6>
        <a:hlink>
          <a:srgbClr val="FFC10E"/>
        </a:hlink>
        <a:folHlink>
          <a:srgbClr val="FFDD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jekt niestandardowy">
  <a:themeElements>
    <a:clrScheme name="1_Projekt 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rojekt niestandardow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P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rojekt niestandardow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niestandardow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niestandardow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3402</TotalTime>
  <Words>937</Words>
  <Application>Microsoft Office PowerPoint</Application>
  <PresentationFormat>Niestandardowy</PresentationFormat>
  <Paragraphs>117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30</vt:i4>
      </vt:variant>
    </vt:vector>
  </HeadingPairs>
  <TitlesOfParts>
    <vt:vector size="32" baseType="lpstr">
      <vt:lpstr>Projekt niestandardowy</vt:lpstr>
      <vt:lpstr>1_Projekt niestandardowy</vt:lpstr>
      <vt:lpstr>Badanie nauczania matematyki w szkole podstawowej  Marcin Karpiński  Małgorzata Zambrowska  Pracownia Matematyki IBE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</vt:vector>
  </TitlesOfParts>
  <Company>Hel południowy :)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pecio</dc:creator>
  <cp:lastModifiedBy>j.rozenbaum</cp:lastModifiedBy>
  <cp:revision>186</cp:revision>
  <dcterms:created xsi:type="dcterms:W3CDTF">2010-09-09T12:52:25Z</dcterms:created>
  <dcterms:modified xsi:type="dcterms:W3CDTF">2015-09-17T09:45:27Z</dcterms:modified>
</cp:coreProperties>
</file>