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6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17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18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notesSlides/notesSlide19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20.xml" ContentType="application/vnd.openxmlformats-officedocument.presentationml.notesSlide+xml"/>
  <Override PartName="/ppt/charts/chart14.xml" ContentType="application/vnd.openxmlformats-officedocument.drawingml.chart+xml"/>
  <Override PartName="/ppt/notesSlides/notesSlide21.xml" ContentType="application/vnd.openxmlformats-officedocument.presentationml.notesSlide+xml"/>
  <Override PartName="/ppt/charts/chart15.xml" ContentType="application/vnd.openxmlformats-officedocument.drawingml.chart+xml"/>
  <Override PartName="/ppt/theme/themeOverride14.xml" ContentType="application/vnd.openxmlformats-officedocument.themeOverride+xml"/>
  <Override PartName="/ppt/notesSlides/notesSlide22.xml" ContentType="application/vnd.openxmlformats-officedocument.presentationml.notesSlide+xml"/>
  <Override PartName="/ppt/charts/chart16.xml" ContentType="application/vnd.openxmlformats-officedocument.drawingml.chart+xml"/>
  <Override PartName="/ppt/theme/themeOverride15.xml" ContentType="application/vnd.openxmlformats-officedocument.themeOverride+xml"/>
  <Override PartName="/ppt/notesSlides/notesSlide23.xml" ContentType="application/vnd.openxmlformats-officedocument.presentationml.notesSlide+xml"/>
  <Override PartName="/ppt/charts/chart17.xml" ContentType="application/vnd.openxmlformats-officedocument.drawingml.chart+xml"/>
  <Override PartName="/ppt/theme/themeOverride16.xml" ContentType="application/vnd.openxmlformats-officedocument.themeOverride+xml"/>
  <Override PartName="/ppt/charts/chart18.xml" ContentType="application/vnd.openxmlformats-officedocument.drawingml.chart+xml"/>
  <Override PartName="/ppt/theme/themeOverride17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31"/>
  </p:notesMasterIdLst>
  <p:sldIdLst>
    <p:sldId id="344" r:id="rId3"/>
    <p:sldId id="394" r:id="rId4"/>
    <p:sldId id="408" r:id="rId5"/>
    <p:sldId id="400" r:id="rId6"/>
    <p:sldId id="401" r:id="rId7"/>
    <p:sldId id="355" r:id="rId8"/>
    <p:sldId id="397" r:id="rId9"/>
    <p:sldId id="357" r:id="rId10"/>
    <p:sldId id="359" r:id="rId11"/>
    <p:sldId id="360" r:id="rId12"/>
    <p:sldId id="361" r:id="rId13"/>
    <p:sldId id="362" r:id="rId14"/>
    <p:sldId id="363" r:id="rId15"/>
    <p:sldId id="365" r:id="rId16"/>
    <p:sldId id="395" r:id="rId17"/>
    <p:sldId id="402" r:id="rId18"/>
    <p:sldId id="410" r:id="rId19"/>
    <p:sldId id="405" r:id="rId20"/>
    <p:sldId id="387" r:id="rId21"/>
    <p:sldId id="388" r:id="rId22"/>
    <p:sldId id="389" r:id="rId23"/>
    <p:sldId id="403" r:id="rId24"/>
    <p:sldId id="406" r:id="rId25"/>
    <p:sldId id="391" r:id="rId26"/>
    <p:sldId id="392" r:id="rId27"/>
    <p:sldId id="404" r:id="rId28"/>
    <p:sldId id="407" r:id="rId29"/>
    <p:sldId id="398" r:id="rId30"/>
  </p:sldIdLst>
  <p:sldSz cx="10693400" cy="7561263"/>
  <p:notesSz cx="7102475" cy="10234613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66FF33"/>
    <a:srgbClr val="F58220"/>
    <a:srgbClr val="FF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992" autoAdjust="0"/>
  </p:normalViewPr>
  <p:slideViewPr>
    <p:cSldViewPr>
      <p:cViewPr>
        <p:scale>
          <a:sx n="53" d="100"/>
          <a:sy n="53" d="100"/>
        </p:scale>
        <p:origin x="-2124" y="-552"/>
      </p:cViewPr>
      <p:guideLst>
        <p:guide orient="horz" pos="748"/>
        <p:guide pos="13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1_PRZEMOC_KLIMAT\9_Badanie_glowne\3_Dane_i_analizy\5_Analizy\2_baza_uczniowska\tabele_wykresy\przemoc_tab_ucz_jag_ROZDZ_2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1_PRZEMOC_KLIMAT\10_Raport\wykresy_do_raportu\WYKRESY_RAPORT_all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W\Desktop\IBE_Zadania%20Lidera\PRZEMOC_KLIMAT\18_Wykresy_Raport\WYKRESY_RAPORT_all_20150622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1_PRZEMOC_KLIMAT\9_Badanie_glowne\3_Dane_i_analizy\5_Analizy\3_bazy_nauczyciele\tabele_jag\nauczyciele_20150420.xlsx" TargetMode="External"/><Relationship Id="rId1" Type="http://schemas.openxmlformats.org/officeDocument/2006/relationships/themeOverride" Target="../theme/themeOverride14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1_PRZEMOC_KLIMAT\9_Badanie_glowne\3_Dane_i_analizy\5_Analizy\3_bazy_nauczyciele\tabele_jag\nauczyciele_20150420.xlsx" TargetMode="External"/><Relationship Id="rId1" Type="http://schemas.openxmlformats.org/officeDocument/2006/relationships/themeOverride" Target="../theme/themeOverride15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16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17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Zeszyt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\Desktop\IBE_Zadania%20Lidera\PRZEMOC_KLIMAT\18_Wykresy_Raport\WYKRESY_RAPORT_all_20150622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506063995648328"/>
          <c:y val="3.0582845695093289E-2"/>
          <c:w val="0.57615394884439353"/>
          <c:h val="0.840651189321707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[WYKRESY_RAPORT_all_20150622.xlsx]set1ts!$E$306</c:f>
              <c:strCache>
                <c:ptCount val="1"/>
                <c:pt idx="0">
                  <c:v>szkoła podstawowa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[WYKRESY_RAPORT_all_20150622.xlsx]set1ts!$B$307:$B$315</c:f>
              <c:strCache>
                <c:ptCount val="9"/>
                <c:pt idx="0">
                  <c:v>obgadywanie, izolowanie, nastawianie klasy przeciwko</c:v>
                </c:pt>
                <c:pt idx="1">
                  <c:v>wyzywanie, obrażanie, krzyczenie</c:v>
                </c:pt>
                <c:pt idx="2">
                  <c:v>ośmieszanie, wyśmiewanie,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[WYKRESY_RAPORT_all_20150622.xlsx]set1ts!$E$307:$E$315</c:f>
              <c:numCache>
                <c:formatCode>#,##0%</c:formatCode>
                <c:ptCount val="9"/>
                <c:pt idx="0">
                  <c:v>0.53749718418345749</c:v>
                </c:pt>
                <c:pt idx="1">
                  <c:v>0.49051466203633531</c:v>
                </c:pt>
                <c:pt idx="2">
                  <c:v>0.41851046527308683</c:v>
                </c:pt>
                <c:pt idx="3">
                  <c:v>0.35561579477362182</c:v>
                </c:pt>
                <c:pt idx="4">
                  <c:v>0.25294670762348981</c:v>
                </c:pt>
                <c:pt idx="5">
                  <c:v>0.33123261894508232</c:v>
                </c:pt>
                <c:pt idx="6">
                  <c:v>0.16312516302921937</c:v>
                </c:pt>
                <c:pt idx="7">
                  <c:v>0.14124261872687746</c:v>
                </c:pt>
                <c:pt idx="8">
                  <c:v>6.2344727247663489E-2</c:v>
                </c:pt>
              </c:numCache>
            </c:numRef>
          </c:val>
        </c:ser>
        <c:ser>
          <c:idx val="1"/>
          <c:order val="1"/>
          <c:tx>
            <c:strRef>
              <c:f>[WYKRESY_RAPORT_all_20150622.xlsx]set1ts!$F$306</c:f>
              <c:strCache>
                <c:ptCount val="1"/>
                <c:pt idx="0">
                  <c:v>gimnazjum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[WYKRESY_RAPORT_all_20150622.xlsx]set1ts!$B$307:$B$315</c:f>
              <c:strCache>
                <c:ptCount val="9"/>
                <c:pt idx="0">
                  <c:v>obgadywanie, izolowanie, nastawianie klasy przeciwko</c:v>
                </c:pt>
                <c:pt idx="1">
                  <c:v>wyzywanie, obrażanie, krzyczenie</c:v>
                </c:pt>
                <c:pt idx="2">
                  <c:v>ośmieszanie, wyśmiewanie,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[WYKRESY_RAPORT_all_20150622.xlsx]set1ts!$F$307:$F$315</c:f>
              <c:numCache>
                <c:formatCode>#,##0%</c:formatCode>
                <c:ptCount val="9"/>
                <c:pt idx="0">
                  <c:v>0.49057446688757123</c:v>
                </c:pt>
                <c:pt idx="1">
                  <c:v>0.42009443823504589</c:v>
                </c:pt>
                <c:pt idx="2">
                  <c:v>0.34641835296828066</c:v>
                </c:pt>
                <c:pt idx="3">
                  <c:v>0.34018969508938524</c:v>
                </c:pt>
                <c:pt idx="4">
                  <c:v>0.29079887702397095</c:v>
                </c:pt>
                <c:pt idx="5">
                  <c:v>0.21224073232314214</c:v>
                </c:pt>
                <c:pt idx="6">
                  <c:v>0.12321599930560964</c:v>
                </c:pt>
                <c:pt idx="7">
                  <c:v>9.366507218088356E-2</c:v>
                </c:pt>
                <c:pt idx="8">
                  <c:v>4.0045513123082285E-2</c:v>
                </c:pt>
              </c:numCache>
            </c:numRef>
          </c:val>
        </c:ser>
        <c:ser>
          <c:idx val="2"/>
          <c:order val="2"/>
          <c:tx>
            <c:strRef>
              <c:f>[WYKRESY_RAPORT_all_20150622.xlsx]set1ts!$G$306</c:f>
              <c:strCache>
                <c:ptCount val="1"/>
                <c:pt idx="0">
                  <c:v>liceum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[WYKRESY_RAPORT_all_20150622.xlsx]set1ts!$B$307:$B$315</c:f>
              <c:strCache>
                <c:ptCount val="9"/>
                <c:pt idx="0">
                  <c:v>obgadywanie, izolowanie, nastawianie klasy przeciwko</c:v>
                </c:pt>
                <c:pt idx="1">
                  <c:v>wyzywanie, obrażanie, krzyczenie</c:v>
                </c:pt>
                <c:pt idx="2">
                  <c:v>ośmieszanie, wyśmiewanie,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[WYKRESY_RAPORT_all_20150622.xlsx]set1ts!$G$307:$G$315</c:f>
              <c:numCache>
                <c:formatCode>#,##0%</c:formatCode>
                <c:ptCount val="9"/>
                <c:pt idx="0">
                  <c:v>0.35893533847914627</c:v>
                </c:pt>
                <c:pt idx="1">
                  <c:v>0.1937825218325267</c:v>
                </c:pt>
                <c:pt idx="2">
                  <c:v>0.18940392458084451</c:v>
                </c:pt>
                <c:pt idx="3">
                  <c:v>0.16649857641793367</c:v>
                </c:pt>
                <c:pt idx="4">
                  <c:v>0.1878543452488049</c:v>
                </c:pt>
                <c:pt idx="5">
                  <c:v>7.5052481501214602E-2</c:v>
                </c:pt>
                <c:pt idx="6">
                  <c:v>4.9160609767736854E-2</c:v>
                </c:pt>
                <c:pt idx="7">
                  <c:v>5.1307180721251733E-2</c:v>
                </c:pt>
                <c:pt idx="8">
                  <c:v>1.8789374393134939E-2</c:v>
                </c:pt>
              </c:numCache>
            </c:numRef>
          </c:val>
        </c:ser>
        <c:ser>
          <c:idx val="3"/>
          <c:order val="3"/>
          <c:tx>
            <c:strRef>
              <c:f>[WYKRESY_RAPORT_all_20150622.xlsx]set1ts!$H$306</c:f>
              <c:strCache>
                <c:ptCount val="1"/>
                <c:pt idx="0">
                  <c:v>zasadnicza szkoła zawodowa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[WYKRESY_RAPORT_all_20150622.xlsx]set1ts!$B$307:$B$315</c:f>
              <c:strCache>
                <c:ptCount val="9"/>
                <c:pt idx="0">
                  <c:v>obgadywanie, izolowanie, nastawianie klasy przeciwko</c:v>
                </c:pt>
                <c:pt idx="1">
                  <c:v>wyzywanie, obrażanie, krzyczenie</c:v>
                </c:pt>
                <c:pt idx="2">
                  <c:v>ośmieszanie, wyśmiewanie,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[WYKRESY_RAPORT_all_20150622.xlsx]set1ts!$H$307:$H$315</c:f>
              <c:numCache>
                <c:formatCode>#,##0%</c:formatCode>
                <c:ptCount val="9"/>
                <c:pt idx="0">
                  <c:v>0.35050997625583352</c:v>
                </c:pt>
                <c:pt idx="1">
                  <c:v>0.25435734140672644</c:v>
                </c:pt>
                <c:pt idx="2">
                  <c:v>0.22189199320700251</c:v>
                </c:pt>
                <c:pt idx="3">
                  <c:v>0.18732361572319522</c:v>
                </c:pt>
                <c:pt idx="4">
                  <c:v>0.16498982855547686</c:v>
                </c:pt>
                <c:pt idx="5">
                  <c:v>9.9116873857644144E-2</c:v>
                </c:pt>
                <c:pt idx="6">
                  <c:v>5.3391568955304822E-2</c:v>
                </c:pt>
                <c:pt idx="7">
                  <c:v>7.045020744572629E-2</c:v>
                </c:pt>
                <c:pt idx="8">
                  <c:v>4.0683596960853774E-2</c:v>
                </c:pt>
              </c:numCache>
            </c:numRef>
          </c:val>
        </c:ser>
        <c:ser>
          <c:idx val="4"/>
          <c:order val="4"/>
          <c:tx>
            <c:strRef>
              <c:f>[WYKRESY_RAPORT_all_20150622.xlsx]set1ts!$I$306</c:f>
              <c:strCache>
                <c:ptCount val="1"/>
                <c:pt idx="0">
                  <c:v>technikum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[WYKRESY_RAPORT_all_20150622.xlsx]set1ts!$B$307:$B$315</c:f>
              <c:strCache>
                <c:ptCount val="9"/>
                <c:pt idx="0">
                  <c:v>obgadywanie, izolowanie, nastawianie klasy przeciwko</c:v>
                </c:pt>
                <c:pt idx="1">
                  <c:v>wyzywanie, obrażanie, krzyczenie</c:v>
                </c:pt>
                <c:pt idx="2">
                  <c:v>ośmieszanie, wyśmiewanie,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[WYKRESY_RAPORT_all_20150622.xlsx]set1ts!$I$307:$I$315</c:f>
              <c:numCache>
                <c:formatCode>#,##0%</c:formatCode>
                <c:ptCount val="9"/>
                <c:pt idx="0">
                  <c:v>0.36381914425686601</c:v>
                </c:pt>
                <c:pt idx="1">
                  <c:v>0.24251796591763949</c:v>
                </c:pt>
                <c:pt idx="2">
                  <c:v>0.24189899318738781</c:v>
                </c:pt>
                <c:pt idx="3">
                  <c:v>0.25651715254232321</c:v>
                </c:pt>
                <c:pt idx="4">
                  <c:v>0.19576424600970524</c:v>
                </c:pt>
                <c:pt idx="5">
                  <c:v>0.11369339601607512</c:v>
                </c:pt>
                <c:pt idx="6">
                  <c:v>5.7379802861470007E-2</c:v>
                </c:pt>
                <c:pt idx="7">
                  <c:v>5.9207645654268504E-2</c:v>
                </c:pt>
                <c:pt idx="8">
                  <c:v>2.9488461055000741E-2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axId val="220846336"/>
        <c:axId val="222494720"/>
      </c:barChart>
      <c:catAx>
        <c:axId val="220846336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pl-PL"/>
          </a:p>
        </c:txPr>
        <c:crossAx val="222494720"/>
        <c:crosses val="autoZero"/>
        <c:auto val="1"/>
        <c:lblAlgn val="ctr"/>
        <c:lblOffset val="100"/>
        <c:noMultiLvlLbl val="0"/>
      </c:catAx>
      <c:valAx>
        <c:axId val="222494720"/>
        <c:scaling>
          <c:orientation val="minMax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0846336"/>
        <c:crosses val="max"/>
        <c:crossBetween val="between"/>
        <c:majorUnit val="0.2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7294046181248721E-2"/>
          <c:y val="0.88051581310687632"/>
          <c:w val="0.92337130557749569"/>
          <c:h val="3.1192219792137162E-2"/>
        </c:manualLayout>
      </c:layout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369867984938951"/>
          <c:y val="4.5113383590840814E-2"/>
          <c:w val="0.59630131627427552"/>
          <c:h val="0.836059988046319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p21_DANE!$J$86</c:f>
              <c:strCache>
                <c:ptCount val="1"/>
                <c:pt idx="0">
                  <c:v>co najmniej raz</c:v>
                </c:pt>
              </c:strCache>
            </c:strRef>
          </c:tx>
          <c:spPr>
            <a:solidFill>
              <a:srgbClr val="FFFF00">
                <a:alpha val="29804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p21_DANE!$H$87:$I$109</c:f>
              <c:multiLvlStrCache>
                <c:ptCount val="23"/>
                <c:lvl>
                  <c:pt idx="0">
                    <c:v>SP</c:v>
                  </c:pt>
                  <c:pt idx="1">
                    <c:v>GI</c:v>
                  </c:pt>
                  <c:pt idx="2">
                    <c:v>LO</c:v>
                  </c:pt>
                  <c:pt idx="3">
                    <c:v>ZSZ</c:v>
                  </c:pt>
                  <c:pt idx="4">
                    <c:v>TE</c:v>
                  </c:pt>
                  <c:pt idx="6">
                    <c:v>SP</c:v>
                  </c:pt>
                  <c:pt idx="7">
                    <c:v>GI</c:v>
                  </c:pt>
                  <c:pt idx="8">
                    <c:v>LO</c:v>
                  </c:pt>
                  <c:pt idx="9">
                    <c:v>ZSZ</c:v>
                  </c:pt>
                  <c:pt idx="10">
                    <c:v>TE</c:v>
                  </c:pt>
                  <c:pt idx="12">
                    <c:v>SP</c:v>
                  </c:pt>
                  <c:pt idx="13">
                    <c:v>GI</c:v>
                  </c:pt>
                  <c:pt idx="14">
                    <c:v>LO</c:v>
                  </c:pt>
                  <c:pt idx="15">
                    <c:v>ZSZ</c:v>
                  </c:pt>
                  <c:pt idx="16">
                    <c:v>TE</c:v>
                  </c:pt>
                  <c:pt idx="18">
                    <c:v>SP</c:v>
                  </c:pt>
                  <c:pt idx="19">
                    <c:v>GI</c:v>
                  </c:pt>
                  <c:pt idx="20">
                    <c:v>LO</c:v>
                  </c:pt>
                  <c:pt idx="21">
                    <c:v>ZSZ</c:v>
                  </c:pt>
                  <c:pt idx="22">
                    <c:v>TE</c:v>
                  </c:pt>
                </c:lvl>
                <c:lvl>
                  <c:pt idx="0">
                    <c:v>krzyczał na Ciebie</c:v>
                  </c:pt>
                  <c:pt idx="6">
                    <c:v>używał wobec Ciebie obraźliwych słów</c:v>
                  </c:pt>
                  <c:pt idx="12">
                    <c:v>wyśmiewał, ośmieszał Cię przy innych uczniach</c:v>
                  </c:pt>
                  <c:pt idx="18">
                    <c:v>uderzył Cię, szarpnął</c:v>
                  </c:pt>
                </c:lvl>
              </c:multiLvlStrCache>
            </c:multiLvlStrRef>
          </c:cat>
          <c:val>
            <c:numRef>
              <c:f>p21_DANE!$J$87:$J$109</c:f>
              <c:numCache>
                <c:formatCode>###0%</c:formatCode>
                <c:ptCount val="23"/>
                <c:pt idx="0">
                  <c:v>0.27159154554811921</c:v>
                </c:pt>
                <c:pt idx="1">
                  <c:v>0.36004982933255336</c:v>
                </c:pt>
                <c:pt idx="2">
                  <c:v>0.27364326552202317</c:v>
                </c:pt>
                <c:pt idx="3">
                  <c:v>0.30639498540635857</c:v>
                </c:pt>
                <c:pt idx="4">
                  <c:v>0.32068514009192922</c:v>
                </c:pt>
                <c:pt idx="6">
                  <c:v>9.8194270570405764E-2</c:v>
                </c:pt>
                <c:pt idx="7">
                  <c:v>0.15626349183783972</c:v>
                </c:pt>
                <c:pt idx="8">
                  <c:v>0.13028587570206671</c:v>
                </c:pt>
                <c:pt idx="9">
                  <c:v>0.17675685249978981</c:v>
                </c:pt>
                <c:pt idx="10">
                  <c:v>0.17416313806850001</c:v>
                </c:pt>
                <c:pt idx="12">
                  <c:v>9.4167552765738544E-2</c:v>
                </c:pt>
                <c:pt idx="13">
                  <c:v>0.15107327397329789</c:v>
                </c:pt>
                <c:pt idx="14">
                  <c:v>0.16659242262349144</c:v>
                </c:pt>
                <c:pt idx="15">
                  <c:v>0.1349768615157525</c:v>
                </c:pt>
                <c:pt idx="16">
                  <c:v>0.17580817970607879</c:v>
                </c:pt>
                <c:pt idx="18">
                  <c:v>6.5236156567783046E-2</c:v>
                </c:pt>
                <c:pt idx="19">
                  <c:v>5.9185575938537113E-2</c:v>
                </c:pt>
                <c:pt idx="20">
                  <c:v>1.7686009032176441E-2</c:v>
                </c:pt>
                <c:pt idx="21">
                  <c:v>6.8470535037232494E-2</c:v>
                </c:pt>
                <c:pt idx="22">
                  <c:v>3.3226026148711597E-2</c:v>
                </c:pt>
              </c:numCache>
            </c:numRef>
          </c:val>
        </c:ser>
        <c:ser>
          <c:idx val="1"/>
          <c:order val="1"/>
          <c:tx>
            <c:strRef>
              <c:f>p21_DANE!$K$86</c:f>
              <c:strCache>
                <c:ptCount val="1"/>
                <c:pt idx="0">
                  <c:v>co najmniej kilka razy</c:v>
                </c:pt>
              </c:strCache>
            </c:strRef>
          </c:tx>
          <c:spPr>
            <a:solidFill>
              <a:srgbClr val="FFC000">
                <a:alpha val="60000"/>
              </a:srgbClr>
            </a:solidFill>
          </c:spPr>
          <c:invertIfNegative val="0"/>
          <c:cat>
            <c:multiLvlStrRef>
              <c:f>p21_DANE!$H$87:$I$109</c:f>
              <c:multiLvlStrCache>
                <c:ptCount val="23"/>
                <c:lvl>
                  <c:pt idx="0">
                    <c:v>SP</c:v>
                  </c:pt>
                  <c:pt idx="1">
                    <c:v>GI</c:v>
                  </c:pt>
                  <c:pt idx="2">
                    <c:v>LO</c:v>
                  </c:pt>
                  <c:pt idx="3">
                    <c:v>ZSZ</c:v>
                  </c:pt>
                  <c:pt idx="4">
                    <c:v>TE</c:v>
                  </c:pt>
                  <c:pt idx="6">
                    <c:v>SP</c:v>
                  </c:pt>
                  <c:pt idx="7">
                    <c:v>GI</c:v>
                  </c:pt>
                  <c:pt idx="8">
                    <c:v>LO</c:v>
                  </c:pt>
                  <c:pt idx="9">
                    <c:v>ZSZ</c:v>
                  </c:pt>
                  <c:pt idx="10">
                    <c:v>TE</c:v>
                  </c:pt>
                  <c:pt idx="12">
                    <c:v>SP</c:v>
                  </c:pt>
                  <c:pt idx="13">
                    <c:v>GI</c:v>
                  </c:pt>
                  <c:pt idx="14">
                    <c:v>LO</c:v>
                  </c:pt>
                  <c:pt idx="15">
                    <c:v>ZSZ</c:v>
                  </c:pt>
                  <c:pt idx="16">
                    <c:v>TE</c:v>
                  </c:pt>
                  <c:pt idx="18">
                    <c:v>SP</c:v>
                  </c:pt>
                  <c:pt idx="19">
                    <c:v>GI</c:v>
                  </c:pt>
                  <c:pt idx="20">
                    <c:v>LO</c:v>
                  </c:pt>
                  <c:pt idx="21">
                    <c:v>ZSZ</c:v>
                  </c:pt>
                  <c:pt idx="22">
                    <c:v>TE</c:v>
                  </c:pt>
                </c:lvl>
                <c:lvl>
                  <c:pt idx="0">
                    <c:v>krzyczał na Ciebie</c:v>
                  </c:pt>
                  <c:pt idx="6">
                    <c:v>używał wobec Ciebie obraźliwych słów</c:v>
                  </c:pt>
                  <c:pt idx="12">
                    <c:v>wyśmiewał, ośmieszał Cię przy innych uczniach</c:v>
                  </c:pt>
                  <c:pt idx="18">
                    <c:v>uderzył Cię, szarpnął</c:v>
                  </c:pt>
                </c:lvl>
              </c:multiLvlStrCache>
            </c:multiLvlStrRef>
          </c:cat>
          <c:val>
            <c:numRef>
              <c:f>p21_DANE!$K$87:$K$109</c:f>
              <c:numCache>
                <c:formatCode>###0%</c:formatCode>
                <c:ptCount val="23"/>
                <c:pt idx="0">
                  <c:v>0.11812153534804012</c:v>
                </c:pt>
                <c:pt idx="1">
                  <c:v>0.19035475302309868</c:v>
                </c:pt>
                <c:pt idx="2">
                  <c:v>0.13999662105017271</c:v>
                </c:pt>
                <c:pt idx="3">
                  <c:v>0.18442007752810274</c:v>
                </c:pt>
                <c:pt idx="4">
                  <c:v>0.18122738279048542</c:v>
                </c:pt>
                <c:pt idx="6">
                  <c:v>4.8798076955459034E-2</c:v>
                </c:pt>
                <c:pt idx="7">
                  <c:v>8.0818088583734862E-2</c:v>
                </c:pt>
                <c:pt idx="8">
                  <c:v>5.8870497748122114E-2</c:v>
                </c:pt>
                <c:pt idx="9">
                  <c:v>0.11046744766351517</c:v>
                </c:pt>
                <c:pt idx="10">
                  <c:v>9.8184529564344245E-2</c:v>
                </c:pt>
                <c:pt idx="12">
                  <c:v>4.0180853524288976E-2</c:v>
                </c:pt>
                <c:pt idx="13">
                  <c:v>7.5516468078584087E-2</c:v>
                </c:pt>
                <c:pt idx="14">
                  <c:v>7.6394610951344116E-2</c:v>
                </c:pt>
                <c:pt idx="15">
                  <c:v>8.7578709669109106E-2</c:v>
                </c:pt>
                <c:pt idx="16">
                  <c:v>8.272273966299451E-2</c:v>
                </c:pt>
                <c:pt idx="18">
                  <c:v>2.6382195552285295E-2</c:v>
                </c:pt>
                <c:pt idx="19">
                  <c:v>2.9345543963726611E-2</c:v>
                </c:pt>
                <c:pt idx="20">
                  <c:v>6.3015053397652374E-3</c:v>
                </c:pt>
                <c:pt idx="21">
                  <c:v>3.7881175926081888E-2</c:v>
                </c:pt>
                <c:pt idx="22">
                  <c:v>1.6627073944041035E-2</c:v>
                </c:pt>
              </c:numCache>
            </c:numRef>
          </c:val>
        </c:ser>
        <c:ser>
          <c:idx val="2"/>
          <c:order val="2"/>
          <c:tx>
            <c:strRef>
              <c:f>p21_DANE!$L$86</c:f>
              <c:strCache>
                <c:ptCount val="1"/>
                <c:pt idx="0">
                  <c:v>wiele razy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multiLvlStrRef>
              <c:f>p21_DANE!$H$87:$I$109</c:f>
              <c:multiLvlStrCache>
                <c:ptCount val="23"/>
                <c:lvl>
                  <c:pt idx="0">
                    <c:v>SP</c:v>
                  </c:pt>
                  <c:pt idx="1">
                    <c:v>GI</c:v>
                  </c:pt>
                  <c:pt idx="2">
                    <c:v>LO</c:v>
                  </c:pt>
                  <c:pt idx="3">
                    <c:v>ZSZ</c:v>
                  </c:pt>
                  <c:pt idx="4">
                    <c:v>TE</c:v>
                  </c:pt>
                  <c:pt idx="6">
                    <c:v>SP</c:v>
                  </c:pt>
                  <c:pt idx="7">
                    <c:v>GI</c:v>
                  </c:pt>
                  <c:pt idx="8">
                    <c:v>LO</c:v>
                  </c:pt>
                  <c:pt idx="9">
                    <c:v>ZSZ</c:v>
                  </c:pt>
                  <c:pt idx="10">
                    <c:v>TE</c:v>
                  </c:pt>
                  <c:pt idx="12">
                    <c:v>SP</c:v>
                  </c:pt>
                  <c:pt idx="13">
                    <c:v>GI</c:v>
                  </c:pt>
                  <c:pt idx="14">
                    <c:v>LO</c:v>
                  </c:pt>
                  <c:pt idx="15">
                    <c:v>ZSZ</c:v>
                  </c:pt>
                  <c:pt idx="16">
                    <c:v>TE</c:v>
                  </c:pt>
                  <c:pt idx="18">
                    <c:v>SP</c:v>
                  </c:pt>
                  <c:pt idx="19">
                    <c:v>GI</c:v>
                  </c:pt>
                  <c:pt idx="20">
                    <c:v>LO</c:v>
                  </c:pt>
                  <c:pt idx="21">
                    <c:v>ZSZ</c:v>
                  </c:pt>
                  <c:pt idx="22">
                    <c:v>TE</c:v>
                  </c:pt>
                </c:lvl>
                <c:lvl>
                  <c:pt idx="0">
                    <c:v>krzyczał na Ciebie</c:v>
                  </c:pt>
                  <c:pt idx="6">
                    <c:v>używał wobec Ciebie obraźliwych słów</c:v>
                  </c:pt>
                  <c:pt idx="12">
                    <c:v>wyśmiewał, ośmieszał Cię przy innych uczniach</c:v>
                  </c:pt>
                  <c:pt idx="18">
                    <c:v>uderzył Cię, szarpnął</c:v>
                  </c:pt>
                </c:lvl>
              </c:multiLvlStrCache>
            </c:multiLvlStrRef>
          </c:cat>
          <c:val>
            <c:numRef>
              <c:f>p21_DANE!$L$87:$L$109</c:f>
              <c:numCache>
                <c:formatCode>###0%</c:formatCode>
                <c:ptCount val="23"/>
                <c:pt idx="0">
                  <c:v>3.9349852914887677E-2</c:v>
                </c:pt>
                <c:pt idx="1">
                  <c:v>7.1033531856392884E-2</c:v>
                </c:pt>
                <c:pt idx="2">
                  <c:v>4.0192047058336337E-2</c:v>
                </c:pt>
                <c:pt idx="3">
                  <c:v>6.2604705926977394E-2</c:v>
                </c:pt>
                <c:pt idx="4">
                  <c:v>5.6082646013485893E-2</c:v>
                </c:pt>
                <c:pt idx="6">
                  <c:v>1.4983752151010101E-2</c:v>
                </c:pt>
                <c:pt idx="7">
                  <c:v>3.0168142080798231E-2</c:v>
                </c:pt>
                <c:pt idx="8">
                  <c:v>1.7739950629478942E-2</c:v>
                </c:pt>
                <c:pt idx="9">
                  <c:v>3.7622579164262288E-2</c:v>
                </c:pt>
                <c:pt idx="10">
                  <c:v>2.5653937939383652E-2</c:v>
                </c:pt>
                <c:pt idx="12">
                  <c:v>1.3634479974407821E-2</c:v>
                </c:pt>
                <c:pt idx="13">
                  <c:v>3.0057931345859691E-2</c:v>
                </c:pt>
                <c:pt idx="14">
                  <c:v>2.0609732326230801E-2</c:v>
                </c:pt>
                <c:pt idx="15">
                  <c:v>3.5401486165603881E-2</c:v>
                </c:pt>
                <c:pt idx="16">
                  <c:v>2.2317359860616056E-2</c:v>
                </c:pt>
                <c:pt idx="18">
                  <c:v>1.1234860303719963E-2</c:v>
                </c:pt>
                <c:pt idx="19">
                  <c:v>1.6110241376833381E-2</c:v>
                </c:pt>
                <c:pt idx="20">
                  <c:v>3.6391204497457012E-3</c:v>
                </c:pt>
                <c:pt idx="21">
                  <c:v>1.9952867158940509E-2</c:v>
                </c:pt>
                <c:pt idx="22">
                  <c:v>8.5077381337311676E-3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100"/>
        <c:axId val="223339264"/>
        <c:axId val="223340800"/>
      </c:barChart>
      <c:catAx>
        <c:axId val="223339264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+mj-lt"/>
              </a:defRPr>
            </a:pPr>
            <a:endParaRPr lang="pl-PL"/>
          </a:p>
        </c:txPr>
        <c:crossAx val="223340800"/>
        <c:crosses val="autoZero"/>
        <c:auto val="1"/>
        <c:lblAlgn val="ctr"/>
        <c:lblOffset val="100"/>
        <c:noMultiLvlLbl val="0"/>
      </c:catAx>
      <c:valAx>
        <c:axId val="223340800"/>
        <c:scaling>
          <c:orientation val="minMax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3339264"/>
        <c:crosses val="max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200" b="0"/>
            </a:pPr>
            <a:endParaRPr lang="pl-PL"/>
          </a:p>
        </c:txPr>
      </c:legendEntry>
      <c:legendEntry>
        <c:idx val="1"/>
        <c:txPr>
          <a:bodyPr/>
          <a:lstStyle/>
          <a:p>
            <a:pPr>
              <a:defRPr sz="1200" b="0"/>
            </a:pPr>
            <a:endParaRPr lang="pl-PL"/>
          </a:p>
        </c:txPr>
      </c:legendEntry>
      <c:legendEntry>
        <c:idx val="2"/>
        <c:txPr>
          <a:bodyPr/>
          <a:lstStyle/>
          <a:p>
            <a:pPr>
              <a:defRPr sz="1200" b="0"/>
            </a:pPr>
            <a:endParaRPr lang="pl-PL"/>
          </a:p>
        </c:txPr>
      </c:legendEntry>
      <c:layout/>
      <c:overlay val="0"/>
      <c:txPr>
        <a:bodyPr/>
        <a:lstStyle/>
        <a:p>
          <a:pPr>
            <a:defRPr sz="1200" b="1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390741094876218"/>
          <c:y val="1.9628776015075879E-2"/>
          <c:w val="0.5960910018892247"/>
          <c:h val="0.866598938146152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'set1ts (2)'!$E$23</c:f>
              <c:strCache>
                <c:ptCount val="1"/>
                <c:pt idx="0">
                  <c:v>szkoła podstawowa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(2)'!$A$37;'set1ts (2)'!$A$50;'set1ts (2)'!$A$51:$A$52)</c:f>
              <c:strCache>
                <c:ptCount val="4"/>
                <c:pt idx="0">
                  <c:v>nauczyciele są sprawiedliwi</c:v>
                </c:pt>
                <c:pt idx="1">
                  <c:v>kary i nagrody w tej szkole są sprawiedliwe</c:v>
                </c:pt>
                <c:pt idx="2">
                  <c:v>w tej szkole za taką samą pracę jedni uczniowie dostają lepsze oceny, a inni gorsze</c:v>
                </c:pt>
                <c:pt idx="3">
                  <c:v>zdarza się, że za takie samo zachowanie jeden uczeń dostanie karę, a inny nie</c:v>
                </c:pt>
              </c:strCache>
            </c:strRef>
          </c:cat>
          <c:val>
            <c:numRef>
              <c:f>('set1ts (2)'!$E$37;'set1ts (2)'!$E$50;'set1ts (2)'!$E$51:$E$52)</c:f>
              <c:numCache>
                <c:formatCode>#,##0%</c:formatCode>
                <c:ptCount val="4"/>
                <c:pt idx="0">
                  <c:v>0.7049642748360887</c:v>
                </c:pt>
                <c:pt idx="1">
                  <c:v>0.704805098284501</c:v>
                </c:pt>
                <c:pt idx="2">
                  <c:v>0.23934300018927757</c:v>
                </c:pt>
                <c:pt idx="3">
                  <c:v>0.33161938761860577</c:v>
                </c:pt>
              </c:numCache>
            </c:numRef>
          </c:val>
        </c:ser>
        <c:ser>
          <c:idx val="1"/>
          <c:order val="1"/>
          <c:tx>
            <c:strRef>
              <c:f>'set1ts (2)'!$F$23</c:f>
              <c:strCache>
                <c:ptCount val="1"/>
                <c:pt idx="0">
                  <c:v>gimnazjum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(2)'!$A$37;'set1ts (2)'!$A$50;'set1ts (2)'!$A$51:$A$52)</c:f>
              <c:strCache>
                <c:ptCount val="4"/>
                <c:pt idx="0">
                  <c:v>nauczyciele są sprawiedliwi</c:v>
                </c:pt>
                <c:pt idx="1">
                  <c:v>kary i nagrody w tej szkole są sprawiedliwe</c:v>
                </c:pt>
                <c:pt idx="2">
                  <c:v>w tej szkole za taką samą pracę jedni uczniowie dostają lepsze oceny, a inni gorsze</c:v>
                </c:pt>
                <c:pt idx="3">
                  <c:v>zdarza się, że za takie samo zachowanie jeden uczeń dostanie karę, a inny nie</c:v>
                </c:pt>
              </c:strCache>
            </c:strRef>
          </c:cat>
          <c:val>
            <c:numRef>
              <c:f>('set1ts (2)'!$F$37;'set1ts (2)'!$F$50;'set1ts (2)'!$F$51:$F$52)</c:f>
              <c:numCache>
                <c:formatCode>#,##0%</c:formatCode>
                <c:ptCount val="4"/>
                <c:pt idx="0">
                  <c:v>0.49578119924792985</c:v>
                </c:pt>
                <c:pt idx="1">
                  <c:v>0.57368172900735237</c:v>
                </c:pt>
                <c:pt idx="2">
                  <c:v>0.29887950070461555</c:v>
                </c:pt>
                <c:pt idx="3">
                  <c:v>0.49905122413790431</c:v>
                </c:pt>
              </c:numCache>
            </c:numRef>
          </c:val>
        </c:ser>
        <c:ser>
          <c:idx val="2"/>
          <c:order val="2"/>
          <c:tx>
            <c:strRef>
              <c:f>'set1ts (2)'!$G$23</c:f>
              <c:strCache>
                <c:ptCount val="1"/>
                <c:pt idx="0">
                  <c:v>liceum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(2)'!$A$37;'set1ts (2)'!$A$50;'set1ts (2)'!$A$51:$A$52)</c:f>
              <c:strCache>
                <c:ptCount val="4"/>
                <c:pt idx="0">
                  <c:v>nauczyciele są sprawiedliwi</c:v>
                </c:pt>
                <c:pt idx="1">
                  <c:v>kary i nagrody w tej szkole są sprawiedliwe</c:v>
                </c:pt>
                <c:pt idx="2">
                  <c:v>w tej szkole za taką samą pracę jedni uczniowie dostają lepsze oceny, a inni gorsze</c:v>
                </c:pt>
                <c:pt idx="3">
                  <c:v>zdarza się, że za takie samo zachowanie jeden uczeń dostanie karę, a inny nie</c:v>
                </c:pt>
              </c:strCache>
            </c:strRef>
          </c:cat>
          <c:val>
            <c:numRef>
              <c:f>('set1ts (2)'!$G$37;'set1ts (2)'!$G$50;'set1ts (2)'!$G$51:$G$52)</c:f>
              <c:numCache>
                <c:formatCode>#,##0%</c:formatCode>
                <c:ptCount val="4"/>
                <c:pt idx="0">
                  <c:v>0.38958619483452001</c:v>
                </c:pt>
                <c:pt idx="1">
                  <c:v>0.50321561980089735</c:v>
                </c:pt>
                <c:pt idx="2">
                  <c:v>0.29398750304455207</c:v>
                </c:pt>
                <c:pt idx="3">
                  <c:v>0.43637557071329652</c:v>
                </c:pt>
              </c:numCache>
            </c:numRef>
          </c:val>
        </c:ser>
        <c:ser>
          <c:idx val="3"/>
          <c:order val="3"/>
          <c:tx>
            <c:strRef>
              <c:f>'set1ts (2)'!$H$23</c:f>
              <c:strCache>
                <c:ptCount val="1"/>
                <c:pt idx="0">
                  <c:v>zasadnicza szkoła zawodowa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(2)'!$A$37;'set1ts (2)'!$A$50;'set1ts (2)'!$A$51:$A$52)</c:f>
              <c:strCache>
                <c:ptCount val="4"/>
                <c:pt idx="0">
                  <c:v>nauczyciele są sprawiedliwi</c:v>
                </c:pt>
                <c:pt idx="1">
                  <c:v>kary i nagrody w tej szkole są sprawiedliwe</c:v>
                </c:pt>
                <c:pt idx="2">
                  <c:v>w tej szkole za taką samą pracę jedni uczniowie dostają lepsze oceny, a inni gorsze</c:v>
                </c:pt>
                <c:pt idx="3">
                  <c:v>zdarza się, że za takie samo zachowanie jeden uczeń dostanie karę, a inny nie</c:v>
                </c:pt>
              </c:strCache>
            </c:strRef>
          </c:cat>
          <c:val>
            <c:numRef>
              <c:f>('set1ts (2)'!$H$37;'set1ts (2)'!$H$50;'set1ts (2)'!$H$51:$H$52)</c:f>
              <c:numCache>
                <c:formatCode>#,##0%</c:formatCode>
                <c:ptCount val="4"/>
                <c:pt idx="0">
                  <c:v>0.42113985518446967</c:v>
                </c:pt>
                <c:pt idx="1">
                  <c:v>0.46928730964389848</c:v>
                </c:pt>
                <c:pt idx="2">
                  <c:v>0.34335073249642983</c:v>
                </c:pt>
                <c:pt idx="3">
                  <c:v>0.4536069245470295</c:v>
                </c:pt>
              </c:numCache>
            </c:numRef>
          </c:val>
        </c:ser>
        <c:ser>
          <c:idx val="4"/>
          <c:order val="4"/>
          <c:tx>
            <c:strRef>
              <c:f>'set1ts (2)'!$I$23</c:f>
              <c:strCache>
                <c:ptCount val="1"/>
                <c:pt idx="0">
                  <c:v>technikum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(2)'!$A$37;'set1ts (2)'!$A$50;'set1ts (2)'!$A$51:$A$52)</c:f>
              <c:strCache>
                <c:ptCount val="4"/>
                <c:pt idx="0">
                  <c:v>nauczyciele są sprawiedliwi</c:v>
                </c:pt>
                <c:pt idx="1">
                  <c:v>kary i nagrody w tej szkole są sprawiedliwe</c:v>
                </c:pt>
                <c:pt idx="2">
                  <c:v>w tej szkole za taką samą pracę jedni uczniowie dostają lepsze oceny, a inni gorsze</c:v>
                </c:pt>
                <c:pt idx="3">
                  <c:v>zdarza się, że za takie samo zachowanie jeden uczeń dostanie karę, a inny nie</c:v>
                </c:pt>
              </c:strCache>
            </c:strRef>
          </c:cat>
          <c:val>
            <c:numRef>
              <c:f>('set1ts (2)'!$I$37;'set1ts (2)'!$I$50;'set1ts (2)'!$I$51:$I$52)</c:f>
              <c:numCache>
                <c:formatCode>#,##0%</c:formatCode>
                <c:ptCount val="4"/>
                <c:pt idx="0">
                  <c:v>0.33217158246154782</c:v>
                </c:pt>
                <c:pt idx="1">
                  <c:v>0.42997048175777608</c:v>
                </c:pt>
                <c:pt idx="2">
                  <c:v>0.3866531159590279</c:v>
                </c:pt>
                <c:pt idx="3">
                  <c:v>0.53044643102999411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axId val="223507584"/>
        <c:axId val="223509120"/>
      </c:barChart>
      <c:catAx>
        <c:axId val="223507584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223509120"/>
        <c:crosses val="autoZero"/>
        <c:auto val="1"/>
        <c:lblAlgn val="ctr"/>
        <c:lblOffset val="100"/>
        <c:noMultiLvlLbl val="0"/>
      </c:catAx>
      <c:valAx>
        <c:axId val="22350912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3507584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6.5871719499385223E-2"/>
          <c:y val="0.93463524190206249"/>
          <c:w val="0.92337130557749569"/>
          <c:h val="5.1803091676358784E-2"/>
        </c:manualLayout>
      </c:layout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02062954719731"/>
          <c:y val="1.9628776015075663E-2"/>
          <c:w val="0.57397778068715277"/>
          <c:h val="0.905102037273636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'set1ts (2)'!$E$23</c:f>
              <c:strCache>
                <c:ptCount val="1"/>
                <c:pt idx="0">
                  <c:v>szkoła podstawowa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(2)'!$A$34:$A$36,'set1ts (2)'!$A$46:$A$48)</c:f>
              <c:strCache>
                <c:ptCount val="6"/>
                <c:pt idx="0">
                  <c:v>nauczyciele jasno informują, jakie są konsekwencje łamania zasad w szkole</c:v>
                </c:pt>
                <c:pt idx="1">
                  <c:v>nauczyciele jasno informują, jakie są zasady zachowania na ich lekcjach</c:v>
                </c:pt>
                <c:pt idx="2">
                  <c:v>nauczyciele reagują natychmiast, jeśli ktoś się niewłaściwie zachowa</c:v>
                </c:pt>
                <c:pt idx="3">
                  <c:v>uczniowie wiedzą, co jest zabronione w tej szkole</c:v>
                </c:pt>
                <c:pt idx="4">
                  <c:v>uczniowie wiedzą, jakie są ich prawa w szkole</c:v>
                </c:pt>
                <c:pt idx="5">
                  <c:v>dyrekcja albo nauczyciele szczegółowo omawiają i tłumaczą uczniom regulamin szkoły</c:v>
                </c:pt>
              </c:strCache>
            </c:strRef>
          </c:cat>
          <c:val>
            <c:numRef>
              <c:f>('set1ts (2)'!$E$34:$E$36,'set1ts (2)'!$E$46:$E$48)</c:f>
              <c:numCache>
                <c:formatCode>#,##0%</c:formatCode>
                <c:ptCount val="6"/>
                <c:pt idx="0">
                  <c:v>0.86806592435309426</c:v>
                </c:pt>
                <c:pt idx="1">
                  <c:v>0.89581353384958906</c:v>
                </c:pt>
                <c:pt idx="2">
                  <c:v>0.80196723022656613</c:v>
                </c:pt>
                <c:pt idx="3">
                  <c:v>0.78372932481443669</c:v>
                </c:pt>
                <c:pt idx="4">
                  <c:v>0.79056049942246676</c:v>
                </c:pt>
                <c:pt idx="5">
                  <c:v>0.78191570774836894</c:v>
                </c:pt>
              </c:numCache>
            </c:numRef>
          </c:val>
        </c:ser>
        <c:ser>
          <c:idx val="1"/>
          <c:order val="1"/>
          <c:tx>
            <c:strRef>
              <c:f>'set1ts (2)'!$F$23</c:f>
              <c:strCache>
                <c:ptCount val="1"/>
                <c:pt idx="0">
                  <c:v>gimnazjum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(2)'!$A$34:$A$36,'set1ts (2)'!$A$46:$A$48)</c:f>
              <c:strCache>
                <c:ptCount val="6"/>
                <c:pt idx="0">
                  <c:v>nauczyciele jasno informują, jakie są konsekwencje łamania zasad w szkole</c:v>
                </c:pt>
                <c:pt idx="1">
                  <c:v>nauczyciele jasno informują, jakie są zasady zachowania na ich lekcjach</c:v>
                </c:pt>
                <c:pt idx="2">
                  <c:v>nauczyciele reagują natychmiast, jeśli ktoś się niewłaściwie zachowa</c:v>
                </c:pt>
                <c:pt idx="3">
                  <c:v>uczniowie wiedzą, co jest zabronione w tej szkole</c:v>
                </c:pt>
                <c:pt idx="4">
                  <c:v>uczniowie wiedzą, jakie są ich prawa w szkole</c:v>
                </c:pt>
                <c:pt idx="5">
                  <c:v>dyrekcja albo nauczyciele szczegółowo omawiają i tłumaczą uczniom regulamin szkoły</c:v>
                </c:pt>
              </c:strCache>
            </c:strRef>
          </c:cat>
          <c:val>
            <c:numRef>
              <c:f>('set1ts (2)'!$F$34:$F$36,'set1ts (2)'!$F$46:$F$48)</c:f>
              <c:numCache>
                <c:formatCode>#,##0%</c:formatCode>
                <c:ptCount val="6"/>
                <c:pt idx="0">
                  <c:v>0.84934922531918278</c:v>
                </c:pt>
                <c:pt idx="1">
                  <c:v>0.8748386607032631</c:v>
                </c:pt>
                <c:pt idx="2">
                  <c:v>0.71881324599739416</c:v>
                </c:pt>
                <c:pt idx="3">
                  <c:v>0.79512634146638062</c:v>
                </c:pt>
                <c:pt idx="4">
                  <c:v>0.74666917603143246</c:v>
                </c:pt>
                <c:pt idx="5">
                  <c:v>0.69728621120524836</c:v>
                </c:pt>
              </c:numCache>
            </c:numRef>
          </c:val>
        </c:ser>
        <c:ser>
          <c:idx val="2"/>
          <c:order val="2"/>
          <c:tx>
            <c:strRef>
              <c:f>'set1ts (2)'!$G$23</c:f>
              <c:strCache>
                <c:ptCount val="1"/>
                <c:pt idx="0">
                  <c:v>liceum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(2)'!$A$34:$A$36,'set1ts (2)'!$A$46:$A$48)</c:f>
              <c:strCache>
                <c:ptCount val="6"/>
                <c:pt idx="0">
                  <c:v>nauczyciele jasno informują, jakie są konsekwencje łamania zasad w szkole</c:v>
                </c:pt>
                <c:pt idx="1">
                  <c:v>nauczyciele jasno informują, jakie są zasady zachowania na ich lekcjach</c:v>
                </c:pt>
                <c:pt idx="2">
                  <c:v>nauczyciele reagują natychmiast, jeśli ktoś się niewłaściwie zachowa</c:v>
                </c:pt>
                <c:pt idx="3">
                  <c:v>uczniowie wiedzą, co jest zabronione w tej szkole</c:v>
                </c:pt>
                <c:pt idx="4">
                  <c:v>uczniowie wiedzą, jakie są ich prawa w szkole</c:v>
                </c:pt>
                <c:pt idx="5">
                  <c:v>dyrekcja albo nauczyciele szczegółowo omawiają i tłumaczą uczniom regulamin szkoły</c:v>
                </c:pt>
              </c:strCache>
            </c:strRef>
          </c:cat>
          <c:val>
            <c:numRef>
              <c:f>('set1ts (2)'!$G$34:$G$36,'set1ts (2)'!$G$46:$G$48)</c:f>
              <c:numCache>
                <c:formatCode>#,##0%</c:formatCode>
                <c:ptCount val="6"/>
                <c:pt idx="0">
                  <c:v>0.83885318679335863</c:v>
                </c:pt>
                <c:pt idx="1">
                  <c:v>0.90261155230377699</c:v>
                </c:pt>
                <c:pt idx="2">
                  <c:v>0.72936176460668634</c:v>
                </c:pt>
                <c:pt idx="3">
                  <c:v>0.86153327712591055</c:v>
                </c:pt>
                <c:pt idx="4">
                  <c:v>0.77884730774355249</c:v>
                </c:pt>
                <c:pt idx="5">
                  <c:v>0.66206332679251534</c:v>
                </c:pt>
              </c:numCache>
            </c:numRef>
          </c:val>
        </c:ser>
        <c:ser>
          <c:idx val="3"/>
          <c:order val="3"/>
          <c:tx>
            <c:strRef>
              <c:f>'set1ts (2)'!$H$23</c:f>
              <c:strCache>
                <c:ptCount val="1"/>
                <c:pt idx="0">
                  <c:v>zasadnicza szkoła zawodowa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(2)'!$A$34:$A$36,'set1ts (2)'!$A$46:$A$48)</c:f>
              <c:strCache>
                <c:ptCount val="6"/>
                <c:pt idx="0">
                  <c:v>nauczyciele jasno informują, jakie są konsekwencje łamania zasad w szkole</c:v>
                </c:pt>
                <c:pt idx="1">
                  <c:v>nauczyciele jasno informują, jakie są zasady zachowania na ich lekcjach</c:v>
                </c:pt>
                <c:pt idx="2">
                  <c:v>nauczyciele reagują natychmiast, jeśli ktoś się niewłaściwie zachowa</c:v>
                </c:pt>
                <c:pt idx="3">
                  <c:v>uczniowie wiedzą, co jest zabronione w tej szkole</c:v>
                </c:pt>
                <c:pt idx="4">
                  <c:v>uczniowie wiedzą, jakie są ich prawa w szkole</c:v>
                </c:pt>
                <c:pt idx="5">
                  <c:v>dyrekcja albo nauczyciele szczegółowo omawiają i tłumaczą uczniom regulamin szkoły</c:v>
                </c:pt>
              </c:strCache>
            </c:strRef>
          </c:cat>
          <c:val>
            <c:numRef>
              <c:f>('set1ts (2)'!$H$34:$H$36,'set1ts (2)'!$H$46:$H$48)</c:f>
              <c:numCache>
                <c:formatCode>#,##0%</c:formatCode>
                <c:ptCount val="6"/>
                <c:pt idx="0">
                  <c:v>0.85391952586358799</c:v>
                </c:pt>
                <c:pt idx="1">
                  <c:v>0.85395583050801604</c:v>
                </c:pt>
                <c:pt idx="2">
                  <c:v>0.73215753266178718</c:v>
                </c:pt>
                <c:pt idx="3">
                  <c:v>0.77693536822379616</c:v>
                </c:pt>
                <c:pt idx="4">
                  <c:v>0.76186661321449223</c:v>
                </c:pt>
                <c:pt idx="5">
                  <c:v>0.69071887450979108</c:v>
                </c:pt>
              </c:numCache>
            </c:numRef>
          </c:val>
        </c:ser>
        <c:ser>
          <c:idx val="4"/>
          <c:order val="4"/>
          <c:tx>
            <c:strRef>
              <c:f>'set1ts (2)'!$I$23</c:f>
              <c:strCache>
                <c:ptCount val="1"/>
                <c:pt idx="0">
                  <c:v>technikum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(2)'!$A$34:$A$36,'set1ts (2)'!$A$46:$A$48)</c:f>
              <c:strCache>
                <c:ptCount val="6"/>
                <c:pt idx="0">
                  <c:v>nauczyciele jasno informują, jakie są konsekwencje łamania zasad w szkole</c:v>
                </c:pt>
                <c:pt idx="1">
                  <c:v>nauczyciele jasno informują, jakie są zasady zachowania na ich lekcjach</c:v>
                </c:pt>
                <c:pt idx="2">
                  <c:v>nauczyciele reagują natychmiast, jeśli ktoś się niewłaściwie zachowa</c:v>
                </c:pt>
                <c:pt idx="3">
                  <c:v>uczniowie wiedzą, co jest zabronione w tej szkole</c:v>
                </c:pt>
                <c:pt idx="4">
                  <c:v>uczniowie wiedzą, jakie są ich prawa w szkole</c:v>
                </c:pt>
                <c:pt idx="5">
                  <c:v>dyrekcja albo nauczyciele szczegółowo omawiają i tłumaczą uczniom regulamin szkoły</c:v>
                </c:pt>
              </c:strCache>
            </c:strRef>
          </c:cat>
          <c:val>
            <c:numRef>
              <c:f>('set1ts (2)'!$I$34:$I$36,'set1ts (2)'!$I$46:$I$48)</c:f>
              <c:numCache>
                <c:formatCode>#,##0%</c:formatCode>
                <c:ptCount val="6"/>
                <c:pt idx="0">
                  <c:v>0.82767647611501149</c:v>
                </c:pt>
                <c:pt idx="1">
                  <c:v>0.87193407415619106</c:v>
                </c:pt>
                <c:pt idx="2">
                  <c:v>0.71871687098789339</c:v>
                </c:pt>
                <c:pt idx="3">
                  <c:v>0.8118818358161054</c:v>
                </c:pt>
                <c:pt idx="4">
                  <c:v>0.75695341865120058</c:v>
                </c:pt>
                <c:pt idx="5">
                  <c:v>0.65041898913729523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axId val="223729536"/>
        <c:axId val="223731072"/>
      </c:barChart>
      <c:catAx>
        <c:axId val="223729536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pl-PL"/>
          </a:p>
        </c:txPr>
        <c:crossAx val="223731072"/>
        <c:crosses val="autoZero"/>
        <c:auto val="1"/>
        <c:lblAlgn val="ctr"/>
        <c:lblOffset val="100"/>
        <c:noMultiLvlLbl val="0"/>
      </c:catAx>
      <c:valAx>
        <c:axId val="223731072"/>
        <c:scaling>
          <c:orientation val="minMax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223729536"/>
        <c:crosses val="max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5871719499385223E-2"/>
          <c:y val="0.93463524190206249"/>
          <c:w val="0.92337130557749569"/>
          <c:h val="5.1803091676358784E-2"/>
        </c:manualLayout>
      </c:layout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810501189692111"/>
          <c:y val="3.9224652950224453E-2"/>
          <c:w val="0.71412027326855099"/>
          <c:h val="0.81691742441211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'set1ts (2)'!$E$45</c:f>
              <c:strCache>
                <c:ptCount val="1"/>
                <c:pt idx="0">
                  <c:v>szkoła podstawowa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(2)'!$A$55:$A$56;'set1ts (2)'!$A$57)</c:f>
              <c:strCache>
                <c:ptCount val="3"/>
                <c:pt idx="0">
                  <c:v>w naszej szkole organizowane są różne wydarzenia i imprezy, w których uczestniczą uczniowie z różnych klas</c:v>
                </c:pt>
                <c:pt idx="1">
                  <c:v>uczniowie uczestniczą w planowaniu wydarzeń w szkole (np. dnia szkoły, koncertu, dyskoteki)</c:v>
                </c:pt>
                <c:pt idx="2">
                  <c:v>uczniowie chętnie angażują się w pozalekcyjną aktywność w szkole</c:v>
                </c:pt>
              </c:strCache>
            </c:strRef>
          </c:cat>
          <c:val>
            <c:numRef>
              <c:f>('set1ts (2)'!$E$55:$E$56;'set1ts (2)'!$E$57)</c:f>
              <c:numCache>
                <c:formatCode>#,##0%</c:formatCode>
                <c:ptCount val="3"/>
                <c:pt idx="0">
                  <c:v>0.90556048769826281</c:v>
                </c:pt>
                <c:pt idx="1">
                  <c:v>0.74735772535615652</c:v>
                </c:pt>
                <c:pt idx="2">
                  <c:v>0.56555209533105921</c:v>
                </c:pt>
              </c:numCache>
            </c:numRef>
          </c:val>
        </c:ser>
        <c:ser>
          <c:idx val="1"/>
          <c:order val="1"/>
          <c:tx>
            <c:strRef>
              <c:f>'set1ts (2)'!$F$45</c:f>
              <c:strCache>
                <c:ptCount val="1"/>
                <c:pt idx="0">
                  <c:v>gimnazjum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(2)'!$A$55:$A$56;'set1ts (2)'!$A$57)</c:f>
              <c:strCache>
                <c:ptCount val="3"/>
                <c:pt idx="0">
                  <c:v>w naszej szkole organizowane są różne wydarzenia i imprezy, w których uczestniczą uczniowie z różnych klas</c:v>
                </c:pt>
                <c:pt idx="1">
                  <c:v>uczniowie uczestniczą w planowaniu wydarzeń w szkole (np. dnia szkoły, koncertu, dyskoteki)</c:v>
                </c:pt>
                <c:pt idx="2">
                  <c:v>uczniowie chętnie angażują się w pozalekcyjną aktywność w szkole</c:v>
                </c:pt>
              </c:strCache>
            </c:strRef>
          </c:cat>
          <c:val>
            <c:numRef>
              <c:f>('set1ts (2)'!$F$55:$F$56;'set1ts (2)'!$F$57)</c:f>
              <c:numCache>
                <c:formatCode>#,##0%</c:formatCode>
                <c:ptCount val="3"/>
                <c:pt idx="0">
                  <c:v>0.8663219506165255</c:v>
                </c:pt>
                <c:pt idx="1">
                  <c:v>0.78704669970333774</c:v>
                </c:pt>
                <c:pt idx="2">
                  <c:v>0.47118632142185574</c:v>
                </c:pt>
              </c:numCache>
            </c:numRef>
          </c:val>
        </c:ser>
        <c:ser>
          <c:idx val="2"/>
          <c:order val="2"/>
          <c:tx>
            <c:strRef>
              <c:f>'set1ts (2)'!$G$45</c:f>
              <c:strCache>
                <c:ptCount val="1"/>
                <c:pt idx="0">
                  <c:v>liceum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(2)'!$A$55:$A$56;'set1ts (2)'!$A$57)</c:f>
              <c:strCache>
                <c:ptCount val="3"/>
                <c:pt idx="0">
                  <c:v>w naszej szkole organizowane są różne wydarzenia i imprezy, w których uczestniczą uczniowie z różnych klas</c:v>
                </c:pt>
                <c:pt idx="1">
                  <c:v>uczniowie uczestniczą w planowaniu wydarzeń w szkole (np. dnia szkoły, koncertu, dyskoteki)</c:v>
                </c:pt>
                <c:pt idx="2">
                  <c:v>uczniowie chętnie angażują się w pozalekcyjną aktywność w szkole</c:v>
                </c:pt>
              </c:strCache>
            </c:strRef>
          </c:cat>
          <c:val>
            <c:numRef>
              <c:f>('set1ts (2)'!$G$55:$G$56;'set1ts (2)'!$G$57)</c:f>
              <c:numCache>
                <c:formatCode>#,##0%</c:formatCode>
                <c:ptCount val="3"/>
                <c:pt idx="0">
                  <c:v>0.80711008454659872</c:v>
                </c:pt>
                <c:pt idx="1">
                  <c:v>0.77976221628599074</c:v>
                </c:pt>
                <c:pt idx="2">
                  <c:v>0.5006483492470325</c:v>
                </c:pt>
              </c:numCache>
            </c:numRef>
          </c:val>
        </c:ser>
        <c:ser>
          <c:idx val="3"/>
          <c:order val="3"/>
          <c:tx>
            <c:strRef>
              <c:f>'set1ts (2)'!$H$45</c:f>
              <c:strCache>
                <c:ptCount val="1"/>
                <c:pt idx="0">
                  <c:v>zasadnicza szkoła zawodowa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(2)'!$A$55:$A$56;'set1ts (2)'!$A$57)</c:f>
              <c:strCache>
                <c:ptCount val="3"/>
                <c:pt idx="0">
                  <c:v>w naszej szkole organizowane są różne wydarzenia i imprezy, w których uczestniczą uczniowie z różnych klas</c:v>
                </c:pt>
                <c:pt idx="1">
                  <c:v>uczniowie uczestniczą w planowaniu wydarzeń w szkole (np. dnia szkoły, koncertu, dyskoteki)</c:v>
                </c:pt>
                <c:pt idx="2">
                  <c:v>uczniowie chętnie angażują się w pozalekcyjną aktywność w szkole</c:v>
                </c:pt>
              </c:strCache>
            </c:strRef>
          </c:cat>
          <c:val>
            <c:numRef>
              <c:f>('set1ts (2)'!$H$55:$H$56;'set1ts (2)'!$H$57)</c:f>
              <c:numCache>
                <c:formatCode>#,##0%</c:formatCode>
                <c:ptCount val="3"/>
                <c:pt idx="0">
                  <c:v>0.6207214707616735</c:v>
                </c:pt>
                <c:pt idx="1">
                  <c:v>0.55570823981234851</c:v>
                </c:pt>
                <c:pt idx="2">
                  <c:v>0.30081855066350899</c:v>
                </c:pt>
              </c:numCache>
            </c:numRef>
          </c:val>
        </c:ser>
        <c:ser>
          <c:idx val="4"/>
          <c:order val="4"/>
          <c:tx>
            <c:strRef>
              <c:f>'set1ts (2)'!$I$45</c:f>
              <c:strCache>
                <c:ptCount val="1"/>
                <c:pt idx="0">
                  <c:v>technikum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(2)'!$A$55:$A$56;'set1ts (2)'!$A$57)</c:f>
              <c:strCache>
                <c:ptCount val="3"/>
                <c:pt idx="0">
                  <c:v>w naszej szkole organizowane są różne wydarzenia i imprezy, w których uczestniczą uczniowie z różnych klas</c:v>
                </c:pt>
                <c:pt idx="1">
                  <c:v>uczniowie uczestniczą w planowaniu wydarzeń w szkole (np. dnia szkoły, koncertu, dyskoteki)</c:v>
                </c:pt>
                <c:pt idx="2">
                  <c:v>uczniowie chętnie angażują się w pozalekcyjną aktywność w szkole</c:v>
                </c:pt>
              </c:strCache>
            </c:strRef>
          </c:cat>
          <c:val>
            <c:numRef>
              <c:f>('set1ts (2)'!$I$55:$I$56;'set1ts (2)'!$I$57)</c:f>
              <c:numCache>
                <c:formatCode>#,##0%</c:formatCode>
                <c:ptCount val="3"/>
                <c:pt idx="0">
                  <c:v>0.73454950062571223</c:v>
                </c:pt>
                <c:pt idx="1">
                  <c:v>0.67840827421957162</c:v>
                </c:pt>
                <c:pt idx="2">
                  <c:v>0.37706194572412183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axId val="223812224"/>
        <c:axId val="223834496"/>
      </c:barChart>
      <c:catAx>
        <c:axId val="223812224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pl-PL"/>
          </a:p>
        </c:txPr>
        <c:crossAx val="223834496"/>
        <c:crosses val="autoZero"/>
        <c:auto val="1"/>
        <c:lblAlgn val="ctr"/>
        <c:lblOffset val="100"/>
        <c:noMultiLvlLbl val="0"/>
      </c:catAx>
      <c:valAx>
        <c:axId val="223834496"/>
        <c:scaling>
          <c:orientation val="minMax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3812224"/>
        <c:crosses val="max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5871719499385223E-2"/>
          <c:y val="0.93463524190206249"/>
          <c:w val="0.92337130557749569"/>
          <c:h val="5.1803091676358784E-2"/>
        </c:manualLayout>
      </c:layout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479725812183215"/>
          <c:y val="1.4828553961744919E-2"/>
          <c:w val="0.69541773430340204"/>
          <c:h val="0.8826472984483205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Arkusz1!$C$1</c:f>
              <c:strCache>
                <c:ptCount val="1"/>
                <c:pt idx="0">
                  <c:v>zdecydowanie TAK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Arkusz1!$A$2:$B$24</c:f>
              <c:multiLvlStrCache>
                <c:ptCount val="23"/>
                <c:lvl>
                  <c:pt idx="0">
                    <c:v>szkoła podstawowa</c:v>
                  </c:pt>
                  <c:pt idx="1">
                    <c:v>gimnazjum</c:v>
                  </c:pt>
                  <c:pt idx="2">
                    <c:v>liceum</c:v>
                  </c:pt>
                  <c:pt idx="3">
                    <c:v>zasadnicza szkoła zawodowa</c:v>
                  </c:pt>
                  <c:pt idx="4">
                    <c:v>technikum</c:v>
                  </c:pt>
                  <c:pt idx="6">
                    <c:v>szkoła podstawowa</c:v>
                  </c:pt>
                  <c:pt idx="7">
                    <c:v>gimnazjum</c:v>
                  </c:pt>
                  <c:pt idx="8">
                    <c:v>liceum</c:v>
                  </c:pt>
                  <c:pt idx="9">
                    <c:v>zasadnicza szkoła zawodowa</c:v>
                  </c:pt>
                  <c:pt idx="10">
                    <c:v>technikum</c:v>
                  </c:pt>
                  <c:pt idx="12">
                    <c:v>szkoła podstawowa</c:v>
                  </c:pt>
                  <c:pt idx="13">
                    <c:v>gimnazjum</c:v>
                  </c:pt>
                  <c:pt idx="14">
                    <c:v>liceum</c:v>
                  </c:pt>
                  <c:pt idx="15">
                    <c:v>zasadnicza szkoła zawodowa</c:v>
                  </c:pt>
                  <c:pt idx="16">
                    <c:v>technikum</c:v>
                  </c:pt>
                  <c:pt idx="18">
                    <c:v>szkoła podstawowa</c:v>
                  </c:pt>
                  <c:pt idx="19">
                    <c:v>gimnazjum</c:v>
                  </c:pt>
                  <c:pt idx="20">
                    <c:v>liceum</c:v>
                  </c:pt>
                  <c:pt idx="21">
                    <c:v>zasadnicza szkoła zawodowa</c:v>
                  </c:pt>
                  <c:pt idx="22">
                    <c:v>technikum</c:v>
                  </c:pt>
                </c:lvl>
                <c:lvl>
                  <c:pt idx="0">
                    <c:v>W szkole czuję się bezpiecznie</c:v>
                  </c:pt>
                  <c:pt idx="6">
                    <c:v>Lubię chodzić do mojej szkoły</c:v>
                  </c:pt>
                  <c:pt idx="12">
                    <c:v>W tej szkole czuję, że jestem u siebie</c:v>
                  </c:pt>
                  <c:pt idx="18">
                    <c:v>Czuję się obco w tej szkole</c:v>
                  </c:pt>
                </c:lvl>
              </c:multiLvlStrCache>
            </c:multiLvlStrRef>
          </c:cat>
          <c:val>
            <c:numRef>
              <c:f>Arkusz1!$C$2:$C$24</c:f>
              <c:numCache>
                <c:formatCode>#,##0%</c:formatCode>
                <c:ptCount val="23"/>
                <c:pt idx="0">
                  <c:v>0.4969108301411243</c:v>
                </c:pt>
                <c:pt idx="1">
                  <c:v>0.35942375628705975</c:v>
                </c:pt>
                <c:pt idx="2">
                  <c:v>0.43149195094567644</c:v>
                </c:pt>
                <c:pt idx="3">
                  <c:v>0.37069228245707209</c:v>
                </c:pt>
                <c:pt idx="4">
                  <c:v>0.32347134840698422</c:v>
                </c:pt>
                <c:pt idx="6">
                  <c:v>0.44876290671840202</c:v>
                </c:pt>
                <c:pt idx="7">
                  <c:v>0.25595942811498407</c:v>
                </c:pt>
                <c:pt idx="8">
                  <c:v>0.24264579398194186</c:v>
                </c:pt>
                <c:pt idx="9">
                  <c:v>0.31718572746734019</c:v>
                </c:pt>
                <c:pt idx="10">
                  <c:v>0.1979014490944967</c:v>
                </c:pt>
                <c:pt idx="12">
                  <c:v>0.31638580978780234</c:v>
                </c:pt>
                <c:pt idx="13">
                  <c:v>0.21827885445452413</c:v>
                </c:pt>
                <c:pt idx="14">
                  <c:v>0.19461639711398443</c:v>
                </c:pt>
                <c:pt idx="15">
                  <c:v>0.2429364461455793</c:v>
                </c:pt>
                <c:pt idx="16">
                  <c:v>0.16056898774565564</c:v>
                </c:pt>
                <c:pt idx="18">
                  <c:v>3.3714481447317819E-2</c:v>
                </c:pt>
                <c:pt idx="19">
                  <c:v>3.1303208371853429E-2</c:v>
                </c:pt>
                <c:pt idx="20">
                  <c:v>3.3324361715347132E-2</c:v>
                </c:pt>
                <c:pt idx="21">
                  <c:v>4.1028004908270847E-2</c:v>
                </c:pt>
                <c:pt idx="22">
                  <c:v>2.3305497675988423E-2</c:v>
                </c:pt>
              </c:numCache>
            </c:numRef>
          </c:val>
        </c:ser>
        <c:ser>
          <c:idx val="1"/>
          <c:order val="1"/>
          <c:tx>
            <c:strRef>
              <c:f>Arkusz1!$D$1</c:f>
              <c:strCache>
                <c:ptCount val="1"/>
                <c:pt idx="0">
                  <c:v>raczej tak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Arkusz1!$A$2:$B$24</c:f>
              <c:multiLvlStrCache>
                <c:ptCount val="23"/>
                <c:lvl>
                  <c:pt idx="0">
                    <c:v>szkoła podstawowa</c:v>
                  </c:pt>
                  <c:pt idx="1">
                    <c:v>gimnazjum</c:v>
                  </c:pt>
                  <c:pt idx="2">
                    <c:v>liceum</c:v>
                  </c:pt>
                  <c:pt idx="3">
                    <c:v>zasadnicza szkoła zawodowa</c:v>
                  </c:pt>
                  <c:pt idx="4">
                    <c:v>technikum</c:v>
                  </c:pt>
                  <c:pt idx="6">
                    <c:v>szkoła podstawowa</c:v>
                  </c:pt>
                  <c:pt idx="7">
                    <c:v>gimnazjum</c:v>
                  </c:pt>
                  <c:pt idx="8">
                    <c:v>liceum</c:v>
                  </c:pt>
                  <c:pt idx="9">
                    <c:v>zasadnicza szkoła zawodowa</c:v>
                  </c:pt>
                  <c:pt idx="10">
                    <c:v>technikum</c:v>
                  </c:pt>
                  <c:pt idx="12">
                    <c:v>szkoła podstawowa</c:v>
                  </c:pt>
                  <c:pt idx="13">
                    <c:v>gimnazjum</c:v>
                  </c:pt>
                  <c:pt idx="14">
                    <c:v>liceum</c:v>
                  </c:pt>
                  <c:pt idx="15">
                    <c:v>zasadnicza szkoła zawodowa</c:v>
                  </c:pt>
                  <c:pt idx="16">
                    <c:v>technikum</c:v>
                  </c:pt>
                  <c:pt idx="18">
                    <c:v>szkoła podstawowa</c:v>
                  </c:pt>
                  <c:pt idx="19">
                    <c:v>gimnazjum</c:v>
                  </c:pt>
                  <c:pt idx="20">
                    <c:v>liceum</c:v>
                  </c:pt>
                  <c:pt idx="21">
                    <c:v>zasadnicza szkoła zawodowa</c:v>
                  </c:pt>
                  <c:pt idx="22">
                    <c:v>technikum</c:v>
                  </c:pt>
                </c:lvl>
                <c:lvl>
                  <c:pt idx="0">
                    <c:v>W szkole czuję się bezpiecznie</c:v>
                  </c:pt>
                  <c:pt idx="6">
                    <c:v>Lubię chodzić do mojej szkoły</c:v>
                  </c:pt>
                  <c:pt idx="12">
                    <c:v>W tej szkole czuję, że jestem u siebie</c:v>
                  </c:pt>
                  <c:pt idx="18">
                    <c:v>Czuję się obco w tej szkole</c:v>
                  </c:pt>
                </c:lvl>
              </c:multiLvlStrCache>
            </c:multiLvlStrRef>
          </c:cat>
          <c:val>
            <c:numRef>
              <c:f>Arkusz1!$D$2:$D$24</c:f>
              <c:numCache>
                <c:formatCode>#,##0%</c:formatCode>
                <c:ptCount val="23"/>
                <c:pt idx="0">
                  <c:v>0.30030088914143521</c:v>
                </c:pt>
                <c:pt idx="1">
                  <c:v>0.40218242361346218</c:v>
                </c:pt>
                <c:pt idx="2">
                  <c:v>0.44264258714099569</c:v>
                </c:pt>
                <c:pt idx="3">
                  <c:v>0.42139124823053159</c:v>
                </c:pt>
                <c:pt idx="4">
                  <c:v>0.50304499832223659</c:v>
                </c:pt>
                <c:pt idx="6">
                  <c:v>0.28228406047459731</c:v>
                </c:pt>
                <c:pt idx="7">
                  <c:v>0.36355493094688973</c:v>
                </c:pt>
                <c:pt idx="8">
                  <c:v>0.41854612045349604</c:v>
                </c:pt>
                <c:pt idx="9">
                  <c:v>0.38397192730908442</c:v>
                </c:pt>
                <c:pt idx="10">
                  <c:v>0.41922671905670023</c:v>
                </c:pt>
                <c:pt idx="12">
                  <c:v>0.27207075355382537</c:v>
                </c:pt>
                <c:pt idx="13">
                  <c:v>0.325842017215076</c:v>
                </c:pt>
                <c:pt idx="14">
                  <c:v>0.36421383087738901</c:v>
                </c:pt>
                <c:pt idx="15">
                  <c:v>0.32727689066168403</c:v>
                </c:pt>
                <c:pt idx="16">
                  <c:v>0.37026993285028809</c:v>
                </c:pt>
                <c:pt idx="18">
                  <c:v>3.4243207671732744E-2</c:v>
                </c:pt>
                <c:pt idx="19">
                  <c:v>4.2528876866646012E-2</c:v>
                </c:pt>
                <c:pt idx="20">
                  <c:v>6.8436998672811403E-2</c:v>
                </c:pt>
                <c:pt idx="21">
                  <c:v>4.9114937904600045E-2</c:v>
                </c:pt>
                <c:pt idx="22">
                  <c:v>3.6400605027535275E-2</c:v>
                </c:pt>
              </c:numCache>
            </c:numRef>
          </c:val>
        </c:ser>
        <c:ser>
          <c:idx val="2"/>
          <c:order val="2"/>
          <c:tx>
            <c:strRef>
              <c:f>Arkusz1!$E$1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F79646">
                <a:lumMod val="20000"/>
                <a:lumOff val="80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Arkusz1!$A$2:$B$24</c:f>
              <c:multiLvlStrCache>
                <c:ptCount val="23"/>
                <c:lvl>
                  <c:pt idx="0">
                    <c:v>szkoła podstawowa</c:v>
                  </c:pt>
                  <c:pt idx="1">
                    <c:v>gimnazjum</c:v>
                  </c:pt>
                  <c:pt idx="2">
                    <c:v>liceum</c:v>
                  </c:pt>
                  <c:pt idx="3">
                    <c:v>zasadnicza szkoła zawodowa</c:v>
                  </c:pt>
                  <c:pt idx="4">
                    <c:v>technikum</c:v>
                  </c:pt>
                  <c:pt idx="6">
                    <c:v>szkoła podstawowa</c:v>
                  </c:pt>
                  <c:pt idx="7">
                    <c:v>gimnazjum</c:v>
                  </c:pt>
                  <c:pt idx="8">
                    <c:v>liceum</c:v>
                  </c:pt>
                  <c:pt idx="9">
                    <c:v>zasadnicza szkoła zawodowa</c:v>
                  </c:pt>
                  <c:pt idx="10">
                    <c:v>technikum</c:v>
                  </c:pt>
                  <c:pt idx="12">
                    <c:v>szkoła podstawowa</c:v>
                  </c:pt>
                  <c:pt idx="13">
                    <c:v>gimnazjum</c:v>
                  </c:pt>
                  <c:pt idx="14">
                    <c:v>liceum</c:v>
                  </c:pt>
                  <c:pt idx="15">
                    <c:v>zasadnicza szkoła zawodowa</c:v>
                  </c:pt>
                  <c:pt idx="16">
                    <c:v>technikum</c:v>
                  </c:pt>
                  <c:pt idx="18">
                    <c:v>szkoła podstawowa</c:v>
                  </c:pt>
                  <c:pt idx="19">
                    <c:v>gimnazjum</c:v>
                  </c:pt>
                  <c:pt idx="20">
                    <c:v>liceum</c:v>
                  </c:pt>
                  <c:pt idx="21">
                    <c:v>zasadnicza szkoła zawodowa</c:v>
                  </c:pt>
                  <c:pt idx="22">
                    <c:v>technikum</c:v>
                  </c:pt>
                </c:lvl>
                <c:lvl>
                  <c:pt idx="0">
                    <c:v>W szkole czuję się bezpiecznie</c:v>
                  </c:pt>
                  <c:pt idx="6">
                    <c:v>Lubię chodzić do mojej szkoły</c:v>
                  </c:pt>
                  <c:pt idx="12">
                    <c:v>W tej szkole czuję, że jestem u siebie</c:v>
                  </c:pt>
                  <c:pt idx="18">
                    <c:v>Czuję się obco w tej szkole</c:v>
                  </c:pt>
                </c:lvl>
              </c:multiLvlStrCache>
            </c:multiLvlStrRef>
          </c:cat>
          <c:val>
            <c:numRef>
              <c:f>Arkusz1!$E$2:$E$24</c:f>
              <c:numCache>
                <c:formatCode>#,##0%</c:formatCode>
                <c:ptCount val="23"/>
                <c:pt idx="0">
                  <c:v>0.11213715893125822</c:v>
                </c:pt>
                <c:pt idx="1">
                  <c:v>0.1365233160943819</c:v>
                </c:pt>
                <c:pt idx="2">
                  <c:v>7.2065724497387268E-2</c:v>
                </c:pt>
                <c:pt idx="3">
                  <c:v>0.10868183464496944</c:v>
                </c:pt>
                <c:pt idx="4">
                  <c:v>0.10867663494844042</c:v>
                </c:pt>
                <c:pt idx="6">
                  <c:v>0.14471121652184529</c:v>
                </c:pt>
                <c:pt idx="7">
                  <c:v>0.18263240203726711</c:v>
                </c:pt>
                <c:pt idx="8">
                  <c:v>0.17162214643110893</c:v>
                </c:pt>
                <c:pt idx="9">
                  <c:v>0.15306954297485895</c:v>
                </c:pt>
                <c:pt idx="10">
                  <c:v>0.18404667479944009</c:v>
                </c:pt>
                <c:pt idx="12">
                  <c:v>0.19960242169154296</c:v>
                </c:pt>
                <c:pt idx="13">
                  <c:v>0.22487770196805004</c:v>
                </c:pt>
                <c:pt idx="14">
                  <c:v>0.21618109328519394</c:v>
                </c:pt>
                <c:pt idx="15">
                  <c:v>0.20984902594136698</c:v>
                </c:pt>
                <c:pt idx="16">
                  <c:v>0.2394265465947788</c:v>
                </c:pt>
                <c:pt idx="18">
                  <c:v>7.1969584812247744E-2</c:v>
                </c:pt>
                <c:pt idx="19">
                  <c:v>8.8920067171616088E-2</c:v>
                </c:pt>
                <c:pt idx="20">
                  <c:v>0.11037395243694467</c:v>
                </c:pt>
                <c:pt idx="21">
                  <c:v>8.5839755398164144E-2</c:v>
                </c:pt>
                <c:pt idx="22">
                  <c:v>9.2795788749466257E-2</c:v>
                </c:pt>
              </c:numCache>
            </c:numRef>
          </c:val>
        </c:ser>
        <c:ser>
          <c:idx val="3"/>
          <c:order val="3"/>
          <c:tx>
            <c:strRef>
              <c:f>Arkusz1!$F$1</c:f>
              <c:strCache>
                <c:ptCount val="1"/>
                <c:pt idx="0">
                  <c:v>raczej nie</c:v>
                </c:pt>
              </c:strCache>
            </c:strRef>
          </c:tx>
          <c:spPr>
            <a:solidFill>
              <a:srgbClr val="66FF33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Arkusz1!$A$2:$B$24</c:f>
              <c:multiLvlStrCache>
                <c:ptCount val="23"/>
                <c:lvl>
                  <c:pt idx="0">
                    <c:v>szkoła podstawowa</c:v>
                  </c:pt>
                  <c:pt idx="1">
                    <c:v>gimnazjum</c:v>
                  </c:pt>
                  <c:pt idx="2">
                    <c:v>liceum</c:v>
                  </c:pt>
                  <c:pt idx="3">
                    <c:v>zasadnicza szkoła zawodowa</c:v>
                  </c:pt>
                  <c:pt idx="4">
                    <c:v>technikum</c:v>
                  </c:pt>
                  <c:pt idx="6">
                    <c:v>szkoła podstawowa</c:v>
                  </c:pt>
                  <c:pt idx="7">
                    <c:v>gimnazjum</c:v>
                  </c:pt>
                  <c:pt idx="8">
                    <c:v>liceum</c:v>
                  </c:pt>
                  <c:pt idx="9">
                    <c:v>zasadnicza szkoła zawodowa</c:v>
                  </c:pt>
                  <c:pt idx="10">
                    <c:v>technikum</c:v>
                  </c:pt>
                  <c:pt idx="12">
                    <c:v>szkoła podstawowa</c:v>
                  </c:pt>
                  <c:pt idx="13">
                    <c:v>gimnazjum</c:v>
                  </c:pt>
                  <c:pt idx="14">
                    <c:v>liceum</c:v>
                  </c:pt>
                  <c:pt idx="15">
                    <c:v>zasadnicza szkoła zawodowa</c:v>
                  </c:pt>
                  <c:pt idx="16">
                    <c:v>technikum</c:v>
                  </c:pt>
                  <c:pt idx="18">
                    <c:v>szkoła podstawowa</c:v>
                  </c:pt>
                  <c:pt idx="19">
                    <c:v>gimnazjum</c:v>
                  </c:pt>
                  <c:pt idx="20">
                    <c:v>liceum</c:v>
                  </c:pt>
                  <c:pt idx="21">
                    <c:v>zasadnicza szkoła zawodowa</c:v>
                  </c:pt>
                  <c:pt idx="22">
                    <c:v>technikum</c:v>
                  </c:pt>
                </c:lvl>
                <c:lvl>
                  <c:pt idx="0">
                    <c:v>W szkole czuję się bezpiecznie</c:v>
                  </c:pt>
                  <c:pt idx="6">
                    <c:v>Lubię chodzić do mojej szkoły</c:v>
                  </c:pt>
                  <c:pt idx="12">
                    <c:v>W tej szkole czuję, że jestem u siebie</c:v>
                  </c:pt>
                  <c:pt idx="18">
                    <c:v>Czuję się obco w tej szkole</c:v>
                  </c:pt>
                </c:lvl>
              </c:multiLvlStrCache>
            </c:multiLvlStrRef>
          </c:cat>
          <c:val>
            <c:numRef>
              <c:f>Arkusz1!$F$2:$F$24</c:f>
              <c:numCache>
                <c:formatCode>#,##0%</c:formatCode>
                <c:ptCount val="23"/>
                <c:pt idx="0">
                  <c:v>5.3430400930012896E-2</c:v>
                </c:pt>
                <c:pt idx="1">
                  <c:v>5.7550467014539565E-2</c:v>
                </c:pt>
                <c:pt idx="2">
                  <c:v>3.6924705733893892E-2</c:v>
                </c:pt>
                <c:pt idx="3">
                  <c:v>4.4867747028348254E-2</c:v>
                </c:pt>
                <c:pt idx="4">
                  <c:v>4.3400434666538049E-2</c:v>
                </c:pt>
                <c:pt idx="6">
                  <c:v>5.7364770073802779E-2</c:v>
                </c:pt>
                <c:pt idx="7">
                  <c:v>9.1834304301929168E-2</c:v>
                </c:pt>
                <c:pt idx="8">
                  <c:v>9.0922676119086138E-2</c:v>
                </c:pt>
                <c:pt idx="9">
                  <c:v>6.6007431947806547E-2</c:v>
                </c:pt>
                <c:pt idx="10">
                  <c:v>0.12295484243278271</c:v>
                </c:pt>
                <c:pt idx="12">
                  <c:v>0.12057572067857433</c:v>
                </c:pt>
                <c:pt idx="13">
                  <c:v>0.12591159997513177</c:v>
                </c:pt>
                <c:pt idx="14">
                  <c:v>0.12817722415036142</c:v>
                </c:pt>
                <c:pt idx="15">
                  <c:v>0.12555265345582686</c:v>
                </c:pt>
                <c:pt idx="16">
                  <c:v>0.14394134197814906</c:v>
                </c:pt>
                <c:pt idx="18">
                  <c:v>0.15853159832737485</c:v>
                </c:pt>
                <c:pt idx="19">
                  <c:v>0.26417211794391871</c:v>
                </c:pt>
                <c:pt idx="20">
                  <c:v>0.33579069800490396</c:v>
                </c:pt>
                <c:pt idx="21">
                  <c:v>0.30389263226456742</c:v>
                </c:pt>
                <c:pt idx="22">
                  <c:v>0.37352441659678726</c:v>
                </c:pt>
              </c:numCache>
            </c:numRef>
          </c:val>
        </c:ser>
        <c:ser>
          <c:idx val="4"/>
          <c:order val="4"/>
          <c:tx>
            <c:strRef>
              <c:f>Arkusz1!$G$1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00990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Arkusz1!$A$2:$B$24</c:f>
              <c:multiLvlStrCache>
                <c:ptCount val="23"/>
                <c:lvl>
                  <c:pt idx="0">
                    <c:v>szkoła podstawowa</c:v>
                  </c:pt>
                  <c:pt idx="1">
                    <c:v>gimnazjum</c:v>
                  </c:pt>
                  <c:pt idx="2">
                    <c:v>liceum</c:v>
                  </c:pt>
                  <c:pt idx="3">
                    <c:v>zasadnicza szkoła zawodowa</c:v>
                  </c:pt>
                  <c:pt idx="4">
                    <c:v>technikum</c:v>
                  </c:pt>
                  <c:pt idx="6">
                    <c:v>szkoła podstawowa</c:v>
                  </c:pt>
                  <c:pt idx="7">
                    <c:v>gimnazjum</c:v>
                  </c:pt>
                  <c:pt idx="8">
                    <c:v>liceum</c:v>
                  </c:pt>
                  <c:pt idx="9">
                    <c:v>zasadnicza szkoła zawodowa</c:v>
                  </c:pt>
                  <c:pt idx="10">
                    <c:v>technikum</c:v>
                  </c:pt>
                  <c:pt idx="12">
                    <c:v>szkoła podstawowa</c:v>
                  </c:pt>
                  <c:pt idx="13">
                    <c:v>gimnazjum</c:v>
                  </c:pt>
                  <c:pt idx="14">
                    <c:v>liceum</c:v>
                  </c:pt>
                  <c:pt idx="15">
                    <c:v>zasadnicza szkoła zawodowa</c:v>
                  </c:pt>
                  <c:pt idx="16">
                    <c:v>technikum</c:v>
                  </c:pt>
                  <c:pt idx="18">
                    <c:v>szkoła podstawowa</c:v>
                  </c:pt>
                  <c:pt idx="19">
                    <c:v>gimnazjum</c:v>
                  </c:pt>
                  <c:pt idx="20">
                    <c:v>liceum</c:v>
                  </c:pt>
                  <c:pt idx="21">
                    <c:v>zasadnicza szkoła zawodowa</c:v>
                  </c:pt>
                  <c:pt idx="22">
                    <c:v>technikum</c:v>
                  </c:pt>
                </c:lvl>
                <c:lvl>
                  <c:pt idx="0">
                    <c:v>W szkole czuję się bezpiecznie</c:v>
                  </c:pt>
                  <c:pt idx="6">
                    <c:v>Lubię chodzić do mojej szkoły</c:v>
                  </c:pt>
                  <c:pt idx="12">
                    <c:v>W tej szkole czuję, że jestem u siebie</c:v>
                  </c:pt>
                  <c:pt idx="18">
                    <c:v>Czuję się obco w tej szkole</c:v>
                  </c:pt>
                </c:lvl>
              </c:multiLvlStrCache>
            </c:multiLvlStrRef>
          </c:cat>
          <c:val>
            <c:numRef>
              <c:f>Arkusz1!$G$2:$G$24</c:f>
              <c:numCache>
                <c:formatCode>#,##0%</c:formatCode>
                <c:ptCount val="23"/>
                <c:pt idx="0">
                  <c:v>3.7220720856160232E-2</c:v>
                </c:pt>
                <c:pt idx="1">
                  <c:v>4.4320036990554132E-2</c:v>
                </c:pt>
                <c:pt idx="2">
                  <c:v>1.6875031682041703E-2</c:v>
                </c:pt>
                <c:pt idx="3">
                  <c:v>5.436688763908229E-2</c:v>
                </c:pt>
                <c:pt idx="4">
                  <c:v>2.1406583655804483E-2</c:v>
                </c:pt>
                <c:pt idx="6">
                  <c:v>6.687704621134323E-2</c:v>
                </c:pt>
                <c:pt idx="7">
                  <c:v>0.10601893459892812</c:v>
                </c:pt>
                <c:pt idx="8">
                  <c:v>7.6263263014362273E-2</c:v>
                </c:pt>
                <c:pt idx="9">
                  <c:v>7.9765370300914101E-2</c:v>
                </c:pt>
                <c:pt idx="10">
                  <c:v>7.5870314616584972E-2</c:v>
                </c:pt>
                <c:pt idx="12">
                  <c:v>9.1365294288244844E-2</c:v>
                </c:pt>
                <c:pt idx="13">
                  <c:v>0.10508982638721691</c:v>
                </c:pt>
                <c:pt idx="14">
                  <c:v>9.6811454573066946E-2</c:v>
                </c:pt>
                <c:pt idx="15">
                  <c:v>9.4384983795546912E-2</c:v>
                </c:pt>
                <c:pt idx="16">
                  <c:v>8.5793190831131835E-2</c:v>
                </c:pt>
                <c:pt idx="18">
                  <c:v>0.70154112774132149</c:v>
                </c:pt>
                <c:pt idx="19">
                  <c:v>0.57307572964596709</c:v>
                </c:pt>
                <c:pt idx="20">
                  <c:v>0.45207398916998842</c:v>
                </c:pt>
                <c:pt idx="21">
                  <c:v>0.52012466952440117</c:v>
                </c:pt>
                <c:pt idx="22">
                  <c:v>0.47397369195022571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overlap val="100"/>
        <c:axId val="224040448"/>
        <c:axId val="224041984"/>
      </c:barChart>
      <c:catAx>
        <c:axId val="224040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pl-PL"/>
          </a:p>
        </c:txPr>
        <c:crossAx val="224041984"/>
        <c:crosses val="autoZero"/>
        <c:auto val="1"/>
        <c:lblAlgn val="ctr"/>
        <c:lblOffset val="100"/>
        <c:noMultiLvlLbl val="0"/>
      </c:catAx>
      <c:valAx>
        <c:axId val="22404198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24040448"/>
        <c:crosses val="max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6.4114065659825383E-3"/>
          <c:y val="0.92534112481222786"/>
          <c:w val="0.9917179768512534"/>
          <c:h val="5.8785552749302486E-2"/>
        </c:manualLayout>
      </c:layout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076731688197811"/>
          <c:y val="1.4828553961744919E-2"/>
          <c:w val="0.6248461159544364"/>
          <c:h val="0.8944265307877666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'N+W_f2'!$B$2</c:f>
              <c:strCache>
                <c:ptCount val="1"/>
                <c:pt idx="0">
                  <c:v>zdecydowanie TAK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'N+W_f2'!$A$5:$A$13</c:f>
              <c:strCache>
                <c:ptCount val="9"/>
                <c:pt idx="0">
                  <c:v>nauczyciele często pomagają sobie w rozwiązywaniu trudności wychowawczych</c:v>
                </c:pt>
                <c:pt idx="1">
                  <c:v>jeśli jakiś nauczyciel musi wykonać jakąś większą pracę w szkole, inni włączają się do pomocy</c:v>
                </c:pt>
                <c:pt idx="2">
                  <c:v>nauczyciele niechętnie przyznają się przed innymi nauczycielami do problemów</c:v>
                </c:pt>
                <c:pt idx="4">
                  <c:v>nauczyciele ufają sobie wzajemnie</c:v>
                </c:pt>
                <c:pt idx="6">
                  <c:v>grono pedagogiczne jest podzielone, są wyraźne grupy trzymające się razem</c:v>
                </c:pt>
                <c:pt idx="7">
                  <c:v>nauczyciele rywalizują ze sobą</c:v>
                </c:pt>
                <c:pt idx="8">
                  <c:v>w szkole panuje atmosfera podejrzliwości</c:v>
                </c:pt>
              </c:strCache>
            </c:strRef>
          </c:cat>
          <c:val>
            <c:numRef>
              <c:f>'N+W_f2'!$B$5:$B$13</c:f>
              <c:numCache>
                <c:formatCode>###0%</c:formatCode>
                <c:ptCount val="9"/>
                <c:pt idx="0">
                  <c:v>0.24314544584857894</c:v>
                </c:pt>
                <c:pt idx="1">
                  <c:v>0.12386041865534198</c:v>
                </c:pt>
                <c:pt idx="2">
                  <c:v>2.6917833278651611E-2</c:v>
                </c:pt>
                <c:pt idx="4">
                  <c:v>8.8735454362598748E-2</c:v>
                </c:pt>
                <c:pt idx="6">
                  <c:v>0.11472043093950629</c:v>
                </c:pt>
                <c:pt idx="7">
                  <c:v>5.2738650713824504E-2</c:v>
                </c:pt>
                <c:pt idx="8">
                  <c:v>2.7585268129784086E-2</c:v>
                </c:pt>
              </c:numCache>
            </c:numRef>
          </c:val>
        </c:ser>
        <c:ser>
          <c:idx val="1"/>
          <c:order val="1"/>
          <c:tx>
            <c:strRef>
              <c:f>'N+W_f2'!$C$2</c:f>
              <c:strCache>
                <c:ptCount val="1"/>
                <c:pt idx="0">
                  <c:v>raczej tak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'N+W_f2'!$A$5:$A$13</c:f>
              <c:strCache>
                <c:ptCount val="9"/>
                <c:pt idx="0">
                  <c:v>nauczyciele często pomagają sobie w rozwiązywaniu trudności wychowawczych</c:v>
                </c:pt>
                <c:pt idx="1">
                  <c:v>jeśli jakiś nauczyciel musi wykonać jakąś większą pracę w szkole, inni włączają się do pomocy</c:v>
                </c:pt>
                <c:pt idx="2">
                  <c:v>nauczyciele niechętnie przyznają się przed innymi nauczycielami do problemów</c:v>
                </c:pt>
                <c:pt idx="4">
                  <c:v>nauczyciele ufają sobie wzajemnie</c:v>
                </c:pt>
                <c:pt idx="6">
                  <c:v>grono pedagogiczne jest podzielone, są wyraźne grupy trzymające się razem</c:v>
                </c:pt>
                <c:pt idx="7">
                  <c:v>nauczyciele rywalizują ze sobą</c:v>
                </c:pt>
                <c:pt idx="8">
                  <c:v>w szkole panuje atmosfera podejrzliwości</c:v>
                </c:pt>
              </c:strCache>
            </c:strRef>
          </c:cat>
          <c:val>
            <c:numRef>
              <c:f>'N+W_f2'!$C$5:$C$13</c:f>
              <c:numCache>
                <c:formatCode>###0%</c:formatCode>
                <c:ptCount val="9"/>
                <c:pt idx="0">
                  <c:v>0.56793203759593569</c:v>
                </c:pt>
                <c:pt idx="1">
                  <c:v>0.5677695735876076</c:v>
                </c:pt>
                <c:pt idx="2">
                  <c:v>0.2048481783340719</c:v>
                </c:pt>
                <c:pt idx="4">
                  <c:v>0.43308931404437073</c:v>
                </c:pt>
                <c:pt idx="6">
                  <c:v>0.29680162098475055</c:v>
                </c:pt>
                <c:pt idx="7">
                  <c:v>0.18509921482150507</c:v>
                </c:pt>
                <c:pt idx="8">
                  <c:v>9.9685917120570205E-2</c:v>
                </c:pt>
              </c:numCache>
            </c:numRef>
          </c:val>
        </c:ser>
        <c:ser>
          <c:idx val="2"/>
          <c:order val="2"/>
          <c:tx>
            <c:strRef>
              <c:f>'N+W_f2'!$D$2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F79646">
                <a:lumMod val="20000"/>
                <a:lumOff val="80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'N+W_f2'!$A$5:$A$13</c:f>
              <c:strCache>
                <c:ptCount val="9"/>
                <c:pt idx="0">
                  <c:v>nauczyciele często pomagają sobie w rozwiązywaniu trudności wychowawczych</c:v>
                </c:pt>
                <c:pt idx="1">
                  <c:v>jeśli jakiś nauczyciel musi wykonać jakąś większą pracę w szkole, inni włączają się do pomocy</c:v>
                </c:pt>
                <c:pt idx="2">
                  <c:v>nauczyciele niechętnie przyznają się przed innymi nauczycielami do problemów</c:v>
                </c:pt>
                <c:pt idx="4">
                  <c:v>nauczyciele ufają sobie wzajemnie</c:v>
                </c:pt>
                <c:pt idx="6">
                  <c:v>grono pedagogiczne jest podzielone, są wyraźne grupy trzymające się razem</c:v>
                </c:pt>
                <c:pt idx="7">
                  <c:v>nauczyciele rywalizują ze sobą</c:v>
                </c:pt>
                <c:pt idx="8">
                  <c:v>w szkole panuje atmosfera podejrzliwości</c:v>
                </c:pt>
              </c:strCache>
            </c:strRef>
          </c:cat>
          <c:val>
            <c:numRef>
              <c:f>'N+W_f2'!$D$5:$D$13</c:f>
              <c:numCache>
                <c:formatCode>###0%</c:formatCode>
                <c:ptCount val="9"/>
                <c:pt idx="0">
                  <c:v>0.13514789719358219</c:v>
                </c:pt>
                <c:pt idx="1">
                  <c:v>0.17122534992408034</c:v>
                </c:pt>
                <c:pt idx="2">
                  <c:v>0.30346090156613481</c:v>
                </c:pt>
                <c:pt idx="4">
                  <c:v>0.33858898110896135</c:v>
                </c:pt>
                <c:pt idx="6">
                  <c:v>0.18850565921721024</c:v>
                </c:pt>
                <c:pt idx="7">
                  <c:v>0.27908443475327288</c:v>
                </c:pt>
                <c:pt idx="8">
                  <c:v>0.20511061897009686</c:v>
                </c:pt>
              </c:numCache>
            </c:numRef>
          </c:val>
        </c:ser>
        <c:ser>
          <c:idx val="3"/>
          <c:order val="3"/>
          <c:tx>
            <c:strRef>
              <c:f>'N+W_f2'!$E$2</c:f>
              <c:strCache>
                <c:ptCount val="1"/>
                <c:pt idx="0">
                  <c:v>raczej nie</c:v>
                </c:pt>
              </c:strCache>
            </c:strRef>
          </c:tx>
          <c:spPr>
            <a:solidFill>
              <a:srgbClr val="66FF33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'N+W_f2'!$A$5:$A$13</c:f>
              <c:strCache>
                <c:ptCount val="9"/>
                <c:pt idx="0">
                  <c:v>nauczyciele często pomagają sobie w rozwiązywaniu trudności wychowawczych</c:v>
                </c:pt>
                <c:pt idx="1">
                  <c:v>jeśli jakiś nauczyciel musi wykonać jakąś większą pracę w szkole, inni włączają się do pomocy</c:v>
                </c:pt>
                <c:pt idx="2">
                  <c:v>nauczyciele niechętnie przyznają się przed innymi nauczycielami do problemów</c:v>
                </c:pt>
                <c:pt idx="4">
                  <c:v>nauczyciele ufają sobie wzajemnie</c:v>
                </c:pt>
                <c:pt idx="6">
                  <c:v>grono pedagogiczne jest podzielone, są wyraźne grupy trzymające się razem</c:v>
                </c:pt>
                <c:pt idx="7">
                  <c:v>nauczyciele rywalizują ze sobą</c:v>
                </c:pt>
                <c:pt idx="8">
                  <c:v>w szkole panuje atmosfera podejrzliwości</c:v>
                </c:pt>
              </c:strCache>
            </c:strRef>
          </c:cat>
          <c:val>
            <c:numRef>
              <c:f>'N+W_f2'!$E$5:$E$13</c:f>
              <c:numCache>
                <c:formatCode>###0%</c:formatCode>
                <c:ptCount val="9"/>
                <c:pt idx="0">
                  <c:v>4.7816991800996467E-2</c:v>
                </c:pt>
                <c:pt idx="1">
                  <c:v>0.11561532081347586</c:v>
                </c:pt>
                <c:pt idx="2">
                  <c:v>0.39418577667932853</c:v>
                </c:pt>
                <c:pt idx="4">
                  <c:v>0.10927256636284299</c:v>
                </c:pt>
                <c:pt idx="6">
                  <c:v>0.27836416503852096</c:v>
                </c:pt>
                <c:pt idx="7">
                  <c:v>0.34978745972928632</c:v>
                </c:pt>
                <c:pt idx="8">
                  <c:v>0.39241533178387222</c:v>
                </c:pt>
              </c:numCache>
            </c:numRef>
          </c:val>
        </c:ser>
        <c:ser>
          <c:idx val="4"/>
          <c:order val="4"/>
          <c:tx>
            <c:strRef>
              <c:f>'N+W_f2'!$F$2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00990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'N+W_f2'!$A$5:$A$13</c:f>
              <c:strCache>
                <c:ptCount val="9"/>
                <c:pt idx="0">
                  <c:v>nauczyciele często pomagają sobie w rozwiązywaniu trudności wychowawczych</c:v>
                </c:pt>
                <c:pt idx="1">
                  <c:v>jeśli jakiś nauczyciel musi wykonać jakąś większą pracę w szkole, inni włączają się do pomocy</c:v>
                </c:pt>
                <c:pt idx="2">
                  <c:v>nauczyciele niechętnie przyznają się przed innymi nauczycielami do problemów</c:v>
                </c:pt>
                <c:pt idx="4">
                  <c:v>nauczyciele ufają sobie wzajemnie</c:v>
                </c:pt>
                <c:pt idx="6">
                  <c:v>grono pedagogiczne jest podzielone, są wyraźne grupy trzymające się razem</c:v>
                </c:pt>
                <c:pt idx="7">
                  <c:v>nauczyciele rywalizują ze sobą</c:v>
                </c:pt>
                <c:pt idx="8">
                  <c:v>w szkole panuje atmosfera podejrzliwości</c:v>
                </c:pt>
              </c:strCache>
            </c:strRef>
          </c:cat>
          <c:val>
            <c:numRef>
              <c:f>'N+W_f2'!$F$5:$F$13</c:f>
              <c:numCache>
                <c:formatCode>###0%</c:formatCode>
                <c:ptCount val="9"/>
                <c:pt idx="0">
                  <c:v>5.9576275609032024E-3</c:v>
                </c:pt>
                <c:pt idx="1">
                  <c:v>2.1529337019491251E-2</c:v>
                </c:pt>
                <c:pt idx="2">
                  <c:v>7.0587310141819001E-2</c:v>
                </c:pt>
                <c:pt idx="4">
                  <c:v>3.0313684121246073E-2</c:v>
                </c:pt>
                <c:pt idx="6">
                  <c:v>0.12160812382002673</c:v>
                </c:pt>
                <c:pt idx="7">
                  <c:v>0.13329023998211759</c:v>
                </c:pt>
                <c:pt idx="8">
                  <c:v>0.27520286399569466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overlap val="100"/>
        <c:axId val="224448512"/>
        <c:axId val="224450048"/>
      </c:barChart>
      <c:catAx>
        <c:axId val="224448512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pl-PL"/>
          </a:p>
        </c:txPr>
        <c:crossAx val="224450048"/>
        <c:crosses val="autoZero"/>
        <c:auto val="1"/>
        <c:lblAlgn val="ctr"/>
        <c:lblOffset val="100"/>
        <c:noMultiLvlLbl val="0"/>
      </c:catAx>
      <c:valAx>
        <c:axId val="22445004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224448512"/>
        <c:crosses val="max"/>
        <c:crossBetween val="between"/>
        <c:majorUnit val="0.2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41137336849239E-3"/>
          <c:y val="0.92534116058138061"/>
          <c:w val="0.99171796152572589"/>
          <c:h val="5.8785619475553941E-2"/>
        </c:manualLayout>
      </c:layout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6354192977185293"/>
          <c:y val="1.4828537569899639E-2"/>
          <c:w val="0.53645807022814707"/>
          <c:h val="0.9006480872941828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'N+W_f2'!$B$2</c:f>
              <c:strCache>
                <c:ptCount val="1"/>
                <c:pt idx="0">
                  <c:v>zdecydowanie TAK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'N+W_f2'!$A$15:$A$28</c:f>
              <c:strCache>
                <c:ptCount val="14"/>
                <c:pt idx="0">
                  <c:v>dyrektor traktuje nauczycieli z szacunkiem</c:v>
                </c:pt>
                <c:pt idx="1">
                  <c:v>dyrektor docenia pracę nauczycieli</c:v>
                </c:pt>
                <c:pt idx="2">
                  <c:v>dyrektor ufa nauczycielom</c:v>
                </c:pt>
                <c:pt idx="3">
                  <c:v>dyrektor sprawiedliwie traktuje nauczycieli</c:v>
                </c:pt>
                <c:pt idx="4">
                  <c:v>dyrektor zbytnio krytykuje pracę nauczycieli</c:v>
                </c:pt>
                <c:pt idx="6">
                  <c:v>dyrektor pomaga nauczycielom w trudnych sytuacjach wychowawczych, gdy tego potrzebują</c:v>
                </c:pt>
                <c:pt idx="7">
                  <c:v>dyrektor zachęca nauczycieli do współpracy między sobą</c:v>
                </c:pt>
                <c:pt idx="8">
                  <c:v>nauczyciele niechętnie przyznają się przed dyrekcją do problemów dydaktycznych i wychowawczych</c:v>
                </c:pt>
                <c:pt idx="10">
                  <c:v>dyrektor jest otwarty na propozycje i pomysły nauczycieli</c:v>
                </c:pt>
                <c:pt idx="11">
                  <c:v>dyrektor pozostawia nauczycielom decyzje dotyczące pracy z uczniami</c:v>
                </c:pt>
                <c:pt idx="12">
                  <c:v>nauczyciele mają niewiele do powiedzenia w sprawach dotyczących szkoły</c:v>
                </c:pt>
                <c:pt idx="13">
                  <c:v>dyrektor lekceważy opinie nauczycieli</c:v>
                </c:pt>
              </c:strCache>
            </c:strRef>
          </c:cat>
          <c:val>
            <c:numRef>
              <c:f>'N+W_f2'!$B$15:$B$28</c:f>
              <c:numCache>
                <c:formatCode>###0%</c:formatCode>
                <c:ptCount val="14"/>
                <c:pt idx="0">
                  <c:v>0.46219963810677983</c:v>
                </c:pt>
                <c:pt idx="1">
                  <c:v>0.33520733929117641</c:v>
                </c:pt>
                <c:pt idx="2">
                  <c:v>0.2187679633246194</c:v>
                </c:pt>
                <c:pt idx="3">
                  <c:v>0.24843665012349486</c:v>
                </c:pt>
                <c:pt idx="4">
                  <c:v>2.6193070513983747E-2</c:v>
                </c:pt>
                <c:pt idx="6">
                  <c:v>0.37194911984061996</c:v>
                </c:pt>
                <c:pt idx="7">
                  <c:v>0.4144487584313451</c:v>
                </c:pt>
                <c:pt idx="8">
                  <c:v>4.0009812154859076E-2</c:v>
                </c:pt>
                <c:pt idx="10">
                  <c:v>0.3934304448085183</c:v>
                </c:pt>
                <c:pt idx="11">
                  <c:v>0.19968187910528087</c:v>
                </c:pt>
                <c:pt idx="12">
                  <c:v>3.5744439870010615E-2</c:v>
                </c:pt>
                <c:pt idx="13">
                  <c:v>2.2822017584274622E-2</c:v>
                </c:pt>
              </c:numCache>
            </c:numRef>
          </c:val>
        </c:ser>
        <c:ser>
          <c:idx val="1"/>
          <c:order val="1"/>
          <c:tx>
            <c:strRef>
              <c:f>'N+W_f2'!$C$2</c:f>
              <c:strCache>
                <c:ptCount val="1"/>
                <c:pt idx="0">
                  <c:v>raczej tak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'N+W_f2'!$A$15:$A$28</c:f>
              <c:strCache>
                <c:ptCount val="14"/>
                <c:pt idx="0">
                  <c:v>dyrektor traktuje nauczycieli z szacunkiem</c:v>
                </c:pt>
                <c:pt idx="1">
                  <c:v>dyrektor docenia pracę nauczycieli</c:v>
                </c:pt>
                <c:pt idx="2">
                  <c:v>dyrektor ufa nauczycielom</c:v>
                </c:pt>
                <c:pt idx="3">
                  <c:v>dyrektor sprawiedliwie traktuje nauczycieli</c:v>
                </c:pt>
                <c:pt idx="4">
                  <c:v>dyrektor zbytnio krytykuje pracę nauczycieli</c:v>
                </c:pt>
                <c:pt idx="6">
                  <c:v>dyrektor pomaga nauczycielom w trudnych sytuacjach wychowawczych, gdy tego potrzebują</c:v>
                </c:pt>
                <c:pt idx="7">
                  <c:v>dyrektor zachęca nauczycieli do współpracy między sobą</c:v>
                </c:pt>
                <c:pt idx="8">
                  <c:v>nauczyciele niechętnie przyznają się przed dyrekcją do problemów dydaktycznych i wychowawczych</c:v>
                </c:pt>
                <c:pt idx="10">
                  <c:v>dyrektor jest otwarty na propozycje i pomysły nauczycieli</c:v>
                </c:pt>
                <c:pt idx="11">
                  <c:v>dyrektor pozostawia nauczycielom decyzje dotyczące pracy z uczniami</c:v>
                </c:pt>
                <c:pt idx="12">
                  <c:v>nauczyciele mają niewiele do powiedzenia w sprawach dotyczących szkoły</c:v>
                </c:pt>
                <c:pt idx="13">
                  <c:v>dyrektor lekceważy opinie nauczycieli</c:v>
                </c:pt>
              </c:strCache>
            </c:strRef>
          </c:cat>
          <c:val>
            <c:numRef>
              <c:f>'N+W_f2'!$C$15:$C$28</c:f>
              <c:numCache>
                <c:formatCode>###0%</c:formatCode>
                <c:ptCount val="14"/>
                <c:pt idx="0">
                  <c:v>0.37143751352132859</c:v>
                </c:pt>
                <c:pt idx="1">
                  <c:v>0.41740591838557939</c:v>
                </c:pt>
                <c:pt idx="2">
                  <c:v>0.48257935544610325</c:v>
                </c:pt>
                <c:pt idx="3">
                  <c:v>0.41854689745612766</c:v>
                </c:pt>
                <c:pt idx="4">
                  <c:v>7.6693579983779153E-2</c:v>
                </c:pt>
                <c:pt idx="6">
                  <c:v>0.4437283227201767</c:v>
                </c:pt>
                <c:pt idx="7">
                  <c:v>0.42375698821711788</c:v>
                </c:pt>
                <c:pt idx="8">
                  <c:v>0.18942718043571413</c:v>
                </c:pt>
                <c:pt idx="10">
                  <c:v>0.43889409751680758</c:v>
                </c:pt>
                <c:pt idx="11">
                  <c:v>0.60692956654629282</c:v>
                </c:pt>
                <c:pt idx="12">
                  <c:v>0.10915803151558599</c:v>
                </c:pt>
                <c:pt idx="13">
                  <c:v>5.4689063735536413E-2</c:v>
                </c:pt>
              </c:numCache>
            </c:numRef>
          </c:val>
        </c:ser>
        <c:ser>
          <c:idx val="2"/>
          <c:order val="2"/>
          <c:tx>
            <c:strRef>
              <c:f>'N+W_f2'!$D$2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F79646">
                <a:lumMod val="20000"/>
                <a:lumOff val="80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'N+W_f2'!$A$15:$A$28</c:f>
              <c:strCache>
                <c:ptCount val="14"/>
                <c:pt idx="0">
                  <c:v>dyrektor traktuje nauczycieli z szacunkiem</c:v>
                </c:pt>
                <c:pt idx="1">
                  <c:v>dyrektor docenia pracę nauczycieli</c:v>
                </c:pt>
                <c:pt idx="2">
                  <c:v>dyrektor ufa nauczycielom</c:v>
                </c:pt>
                <c:pt idx="3">
                  <c:v>dyrektor sprawiedliwie traktuje nauczycieli</c:v>
                </c:pt>
                <c:pt idx="4">
                  <c:v>dyrektor zbytnio krytykuje pracę nauczycieli</c:v>
                </c:pt>
                <c:pt idx="6">
                  <c:v>dyrektor pomaga nauczycielom w trudnych sytuacjach wychowawczych, gdy tego potrzebują</c:v>
                </c:pt>
                <c:pt idx="7">
                  <c:v>dyrektor zachęca nauczycieli do współpracy między sobą</c:v>
                </c:pt>
                <c:pt idx="8">
                  <c:v>nauczyciele niechętnie przyznają się przed dyrekcją do problemów dydaktycznych i wychowawczych</c:v>
                </c:pt>
                <c:pt idx="10">
                  <c:v>dyrektor jest otwarty na propozycje i pomysły nauczycieli</c:v>
                </c:pt>
                <c:pt idx="11">
                  <c:v>dyrektor pozostawia nauczycielom decyzje dotyczące pracy z uczniami</c:v>
                </c:pt>
                <c:pt idx="12">
                  <c:v>nauczyciele mają niewiele do powiedzenia w sprawach dotyczących szkoły</c:v>
                </c:pt>
                <c:pt idx="13">
                  <c:v>dyrektor lekceważy opinie nauczycieli</c:v>
                </c:pt>
              </c:strCache>
            </c:strRef>
          </c:cat>
          <c:val>
            <c:numRef>
              <c:f>'N+W_f2'!$D$15:$D$28</c:f>
              <c:numCache>
                <c:formatCode>###0%</c:formatCode>
                <c:ptCount val="14"/>
                <c:pt idx="0">
                  <c:v>0.10355209963886412</c:v>
                </c:pt>
                <c:pt idx="1">
                  <c:v>0.15733291532790131</c:v>
                </c:pt>
                <c:pt idx="2">
                  <c:v>0.23817732421370977</c:v>
                </c:pt>
                <c:pt idx="3">
                  <c:v>0.20729380987009538</c:v>
                </c:pt>
                <c:pt idx="4">
                  <c:v>0.16291325269645751</c:v>
                </c:pt>
                <c:pt idx="6">
                  <c:v>0.11611759507440785</c:v>
                </c:pt>
                <c:pt idx="7">
                  <c:v>0.11680538545323382</c:v>
                </c:pt>
                <c:pt idx="8">
                  <c:v>0.3165181746011988</c:v>
                </c:pt>
                <c:pt idx="10">
                  <c:v>0.10630446691814592</c:v>
                </c:pt>
                <c:pt idx="11">
                  <c:v>0.13663201807433853</c:v>
                </c:pt>
                <c:pt idx="12">
                  <c:v>0.18390740679886147</c:v>
                </c:pt>
                <c:pt idx="13">
                  <c:v>0.14169658274792707</c:v>
                </c:pt>
              </c:numCache>
            </c:numRef>
          </c:val>
        </c:ser>
        <c:ser>
          <c:idx val="3"/>
          <c:order val="3"/>
          <c:tx>
            <c:strRef>
              <c:f>'N+W_f2'!$E$2</c:f>
              <c:strCache>
                <c:ptCount val="1"/>
                <c:pt idx="0">
                  <c:v>raczej nie</c:v>
                </c:pt>
              </c:strCache>
            </c:strRef>
          </c:tx>
          <c:spPr>
            <a:solidFill>
              <a:srgbClr val="66FF33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'N+W_f2'!$A$15:$A$28</c:f>
              <c:strCache>
                <c:ptCount val="14"/>
                <c:pt idx="0">
                  <c:v>dyrektor traktuje nauczycieli z szacunkiem</c:v>
                </c:pt>
                <c:pt idx="1">
                  <c:v>dyrektor docenia pracę nauczycieli</c:v>
                </c:pt>
                <c:pt idx="2">
                  <c:v>dyrektor ufa nauczycielom</c:v>
                </c:pt>
                <c:pt idx="3">
                  <c:v>dyrektor sprawiedliwie traktuje nauczycieli</c:v>
                </c:pt>
                <c:pt idx="4">
                  <c:v>dyrektor zbytnio krytykuje pracę nauczycieli</c:v>
                </c:pt>
                <c:pt idx="6">
                  <c:v>dyrektor pomaga nauczycielom w trudnych sytuacjach wychowawczych, gdy tego potrzebują</c:v>
                </c:pt>
                <c:pt idx="7">
                  <c:v>dyrektor zachęca nauczycieli do współpracy między sobą</c:v>
                </c:pt>
                <c:pt idx="8">
                  <c:v>nauczyciele niechętnie przyznają się przed dyrekcją do problemów dydaktycznych i wychowawczych</c:v>
                </c:pt>
                <c:pt idx="10">
                  <c:v>dyrektor jest otwarty na propozycje i pomysły nauczycieli</c:v>
                </c:pt>
                <c:pt idx="11">
                  <c:v>dyrektor pozostawia nauczycielom decyzje dotyczące pracy z uczniami</c:v>
                </c:pt>
                <c:pt idx="12">
                  <c:v>nauczyciele mają niewiele do powiedzenia w sprawach dotyczących szkoły</c:v>
                </c:pt>
                <c:pt idx="13">
                  <c:v>dyrektor lekceważy opinie nauczycieli</c:v>
                </c:pt>
              </c:strCache>
            </c:strRef>
          </c:cat>
          <c:val>
            <c:numRef>
              <c:f>'N+W_f2'!$E$15:$E$28</c:f>
              <c:numCache>
                <c:formatCode>###0%</c:formatCode>
                <c:ptCount val="14"/>
                <c:pt idx="0">
                  <c:v>4.1872766366508517E-2</c:v>
                </c:pt>
                <c:pt idx="1">
                  <c:v>6.8726536880088923E-2</c:v>
                </c:pt>
                <c:pt idx="2">
                  <c:v>4.5051368325871415E-2</c:v>
                </c:pt>
                <c:pt idx="3">
                  <c:v>7.9869123702130992E-2</c:v>
                </c:pt>
                <c:pt idx="4">
                  <c:v>0.44372042273139523</c:v>
                </c:pt>
                <c:pt idx="6">
                  <c:v>5.0301205061169689E-2</c:v>
                </c:pt>
                <c:pt idx="7">
                  <c:v>3.5794713204807781E-2</c:v>
                </c:pt>
                <c:pt idx="8">
                  <c:v>0.34242878805209837</c:v>
                </c:pt>
                <c:pt idx="10">
                  <c:v>4.4039252519066624E-2</c:v>
                </c:pt>
                <c:pt idx="11">
                  <c:v>4.4756000514956533E-2</c:v>
                </c:pt>
                <c:pt idx="12">
                  <c:v>0.40682879934360766</c:v>
                </c:pt>
                <c:pt idx="13">
                  <c:v>0.35975377000598568</c:v>
                </c:pt>
              </c:numCache>
            </c:numRef>
          </c:val>
        </c:ser>
        <c:ser>
          <c:idx val="4"/>
          <c:order val="4"/>
          <c:tx>
            <c:strRef>
              <c:f>'N+W_f2'!$F$2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00990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'N+W_f2'!$A$15:$A$28</c:f>
              <c:strCache>
                <c:ptCount val="14"/>
                <c:pt idx="0">
                  <c:v>dyrektor traktuje nauczycieli z szacunkiem</c:v>
                </c:pt>
                <c:pt idx="1">
                  <c:v>dyrektor docenia pracę nauczycieli</c:v>
                </c:pt>
                <c:pt idx="2">
                  <c:v>dyrektor ufa nauczycielom</c:v>
                </c:pt>
                <c:pt idx="3">
                  <c:v>dyrektor sprawiedliwie traktuje nauczycieli</c:v>
                </c:pt>
                <c:pt idx="4">
                  <c:v>dyrektor zbytnio krytykuje pracę nauczycieli</c:v>
                </c:pt>
                <c:pt idx="6">
                  <c:v>dyrektor pomaga nauczycielom w trudnych sytuacjach wychowawczych, gdy tego potrzebują</c:v>
                </c:pt>
                <c:pt idx="7">
                  <c:v>dyrektor zachęca nauczycieli do współpracy między sobą</c:v>
                </c:pt>
                <c:pt idx="8">
                  <c:v>nauczyciele niechętnie przyznają się przed dyrekcją do problemów dydaktycznych i wychowawczych</c:v>
                </c:pt>
                <c:pt idx="10">
                  <c:v>dyrektor jest otwarty na propozycje i pomysły nauczycieli</c:v>
                </c:pt>
                <c:pt idx="11">
                  <c:v>dyrektor pozostawia nauczycielom decyzje dotyczące pracy z uczniami</c:v>
                </c:pt>
                <c:pt idx="12">
                  <c:v>nauczyciele mają niewiele do powiedzenia w sprawach dotyczących szkoły</c:v>
                </c:pt>
                <c:pt idx="13">
                  <c:v>dyrektor lekceważy opinie nauczycieli</c:v>
                </c:pt>
              </c:strCache>
            </c:strRef>
          </c:cat>
          <c:val>
            <c:numRef>
              <c:f>'N+W_f2'!$F$15:$F$28</c:f>
              <c:numCache>
                <c:formatCode>###0%</c:formatCode>
                <c:ptCount val="14"/>
                <c:pt idx="0">
                  <c:v>2.093798236650728E-2</c:v>
                </c:pt>
                <c:pt idx="1">
                  <c:v>2.1327290115258791E-2</c:v>
                </c:pt>
                <c:pt idx="2">
                  <c:v>1.5423988689687763E-2</c:v>
                </c:pt>
                <c:pt idx="3">
                  <c:v>4.5853518848159622E-2</c:v>
                </c:pt>
                <c:pt idx="4">
                  <c:v>0.29047967407438996</c:v>
                </c:pt>
                <c:pt idx="6">
                  <c:v>1.7903757303627681E-2</c:v>
                </c:pt>
                <c:pt idx="7">
                  <c:v>9.1941546934930368E-3</c:v>
                </c:pt>
                <c:pt idx="8">
                  <c:v>0.11161604475614165</c:v>
                </c:pt>
                <c:pt idx="10">
                  <c:v>1.7331738237465599E-2</c:v>
                </c:pt>
                <c:pt idx="11">
                  <c:v>1.2000535759140441E-2</c:v>
                </c:pt>
                <c:pt idx="12">
                  <c:v>0.26436132247194816</c:v>
                </c:pt>
                <c:pt idx="13">
                  <c:v>0.42103856592628586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overlap val="100"/>
        <c:axId val="224071680"/>
        <c:axId val="224073216"/>
      </c:barChart>
      <c:catAx>
        <c:axId val="224071680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pl-PL"/>
          </a:p>
        </c:txPr>
        <c:crossAx val="224073216"/>
        <c:crosses val="autoZero"/>
        <c:auto val="1"/>
        <c:lblAlgn val="ctr"/>
        <c:lblOffset val="100"/>
        <c:noMultiLvlLbl val="0"/>
      </c:catAx>
      <c:valAx>
        <c:axId val="22407321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224071680"/>
        <c:crosses val="max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6.4113733684923934E-3"/>
          <c:y val="0.92534116058138061"/>
          <c:w val="0.99171796152572567"/>
          <c:h val="5.8785619475553941E-2"/>
        </c:manualLayout>
      </c:layout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3144599659167295"/>
          <c:y val="1.482861377221254E-2"/>
          <c:w val="0.47743820179603857"/>
          <c:h val="0.875284876548907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[WYKRESY_RAPORT_all_20150622.xlsx]Agr_vs_Klim_DO_WYKR!$B$52</c:f>
              <c:strCache>
                <c:ptCount val="1"/>
                <c:pt idx="0">
                  <c:v>niski poziom wsparcia i życzliwości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[WYKRESY_RAPORT_all_20150622.xlsx]Agr_vs_Klim_DO_WYKR!$A$53:$A$61</c:f>
              <c:strCache>
                <c:ptCount val="9"/>
                <c:pt idx="0">
                  <c:v>oobgadywanie, izolowanie, nastawianie klasy przeciwko</c:v>
                </c:pt>
                <c:pt idx="1">
                  <c:v>wyzywanie, obrażanie, krzyczenie</c:v>
                </c:pt>
                <c:pt idx="2">
                  <c:v>ośmieszanie,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[WYKRESY_RAPORT_all_20150622.xlsx]Agr_vs_Klim_DO_WYKR!$B$53:$B$61</c:f>
              <c:numCache>
                <c:formatCode>0%</c:formatCode>
                <c:ptCount val="9"/>
                <c:pt idx="0">
                  <c:v>0.59861064075201398</c:v>
                </c:pt>
                <c:pt idx="1">
                  <c:v>0.54722836481950976</c:v>
                </c:pt>
                <c:pt idx="2">
                  <c:v>0.45841386898419167</c:v>
                </c:pt>
                <c:pt idx="3">
                  <c:v>0.41228819856521082</c:v>
                </c:pt>
                <c:pt idx="4">
                  <c:v>0.34000909405871255</c:v>
                </c:pt>
                <c:pt idx="5">
                  <c:v>0.3806068410033383</c:v>
                </c:pt>
                <c:pt idx="6">
                  <c:v>0.17231350457131472</c:v>
                </c:pt>
                <c:pt idx="7">
                  <c:v>0.14944947128528663</c:v>
                </c:pt>
                <c:pt idx="8">
                  <c:v>7.6039852987651105E-2</c:v>
                </c:pt>
              </c:numCache>
            </c:numRef>
          </c:val>
        </c:ser>
        <c:ser>
          <c:idx val="1"/>
          <c:order val="1"/>
          <c:tx>
            <c:strRef>
              <c:f>[WYKRESY_RAPORT_all_20150622.xlsx]Agr_vs_Klim_DO_WYKR!$C$52</c:f>
              <c:strCache>
                <c:ptCount val="1"/>
                <c:pt idx="0">
                  <c:v>przeciętny  poziom wsparcia i życzliwości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[WYKRESY_RAPORT_all_20150622.xlsx]Agr_vs_Klim_DO_WYKR!$A$53:$A$61</c:f>
              <c:strCache>
                <c:ptCount val="9"/>
                <c:pt idx="0">
                  <c:v>oobgadywanie, izolowanie, nastawianie klasy przeciwko</c:v>
                </c:pt>
                <c:pt idx="1">
                  <c:v>wyzywanie, obrażanie, krzyczenie</c:v>
                </c:pt>
                <c:pt idx="2">
                  <c:v>ośmieszanie,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[WYKRESY_RAPORT_all_20150622.xlsx]Agr_vs_Klim_DO_WYKR!$C$53:$C$61</c:f>
              <c:numCache>
                <c:formatCode>0%</c:formatCode>
                <c:ptCount val="9"/>
                <c:pt idx="0">
                  <c:v>0.55146899614328782</c:v>
                </c:pt>
                <c:pt idx="1">
                  <c:v>0.49458593848905524</c:v>
                </c:pt>
                <c:pt idx="2">
                  <c:v>0.44398099847386496</c:v>
                </c:pt>
                <c:pt idx="3">
                  <c:v>0.35791147279736818</c:v>
                </c:pt>
                <c:pt idx="4">
                  <c:v>0.22783575464932321</c:v>
                </c:pt>
                <c:pt idx="5">
                  <c:v>0.31559196524673089</c:v>
                </c:pt>
                <c:pt idx="6">
                  <c:v>0.16520914531206998</c:v>
                </c:pt>
                <c:pt idx="7">
                  <c:v>0.1602527855010189</c:v>
                </c:pt>
                <c:pt idx="8">
                  <c:v>6.7618321699389139E-2</c:v>
                </c:pt>
              </c:numCache>
            </c:numRef>
          </c:val>
        </c:ser>
        <c:ser>
          <c:idx val="2"/>
          <c:order val="2"/>
          <c:tx>
            <c:strRef>
              <c:f>[WYKRESY_RAPORT_all_20150622.xlsx]Agr_vs_Klim_DO_WYKR!$D$52</c:f>
              <c:strCache>
                <c:ptCount val="1"/>
                <c:pt idx="0">
                  <c:v>wysoki  poziom wsparcia i życzliwości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[WYKRESY_RAPORT_all_20150622.xlsx]Agr_vs_Klim_DO_WYKR!$A$53:$A$61</c:f>
              <c:strCache>
                <c:ptCount val="9"/>
                <c:pt idx="0">
                  <c:v>oobgadywanie, izolowanie, nastawianie klasy przeciwko</c:v>
                </c:pt>
                <c:pt idx="1">
                  <c:v>wyzywanie, obrażanie, krzyczenie</c:v>
                </c:pt>
                <c:pt idx="2">
                  <c:v>ośmieszanie,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[WYKRESY_RAPORT_all_20150622.xlsx]Agr_vs_Klim_DO_WYKR!$D$53:$D$61</c:f>
              <c:numCache>
                <c:formatCode>0%</c:formatCode>
                <c:ptCount val="9"/>
                <c:pt idx="0">
                  <c:v>0.45270791886230227</c:v>
                </c:pt>
                <c:pt idx="1">
                  <c:v>0.4153860333049349</c:v>
                </c:pt>
                <c:pt idx="2">
                  <c:v>0.35055678715387151</c:v>
                </c:pt>
                <c:pt idx="3">
                  <c:v>0.29022210695717482</c:v>
                </c:pt>
                <c:pt idx="4">
                  <c:v>0.18606341434609242</c:v>
                </c:pt>
                <c:pt idx="5">
                  <c:v>0.28520155027850624</c:v>
                </c:pt>
                <c:pt idx="6">
                  <c:v>0.156320694185793</c:v>
                </c:pt>
                <c:pt idx="7">
                  <c:v>0.11351391068260358</c:v>
                </c:pt>
                <c:pt idx="8">
                  <c:v>4.1121234439330932E-2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224147328"/>
        <c:axId val="224148864"/>
      </c:barChart>
      <c:catAx>
        <c:axId val="224147328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 b="0" baseline="0">
                <a:latin typeface="Arial" panose="020B0604020202020204" pitchFamily="34" charset="0"/>
              </a:defRPr>
            </a:pPr>
            <a:endParaRPr lang="pl-PL"/>
          </a:p>
        </c:txPr>
        <c:crossAx val="224148864"/>
        <c:crosses val="autoZero"/>
        <c:auto val="1"/>
        <c:lblAlgn val="ctr"/>
        <c:lblOffset val="100"/>
        <c:noMultiLvlLbl val="0"/>
      </c:catAx>
      <c:valAx>
        <c:axId val="2241488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224147328"/>
        <c:crosses val="max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.72943024359993025"/>
          <c:y val="0.42224817431254758"/>
          <c:w val="0.24644677428732056"/>
          <c:h val="0.43792759820205129"/>
        </c:manualLayout>
      </c:layout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600866065022021"/>
          <c:y val="2.8231368257308501E-2"/>
          <c:w val="0.80818895885571806"/>
          <c:h val="0.958539608096418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[WYKRESY_RAPORT_all_20150622.xlsx]Agr_vs_Klim_DO_WYKR!$B$41</c:f>
              <c:strCache>
                <c:ptCount val="1"/>
                <c:pt idx="0">
                  <c:v>niski poziom wsparcia i życzliwości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[WYKRESY_RAPORT_all_20150622.xlsx]Agr_vs_Klim_DO_WYKR!$A$42:$A$50</c:f>
              <c:strCache>
                <c:ptCount val="9"/>
                <c:pt idx="0">
                  <c:v>oobgadywanie, izolowanie, nastawianie klasy przeciwko</c:v>
                </c:pt>
                <c:pt idx="1">
                  <c:v> wyzywanie, obrażanie, krzyczenie</c:v>
                </c:pt>
                <c:pt idx="2">
                  <c:v> ośmieszanie,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[WYKRESY_RAPORT_all_20150622.xlsx]Agr_vs_Klim_DO_WYKR!$B$42:$B$50</c:f>
              <c:numCache>
                <c:formatCode>0%</c:formatCode>
                <c:ptCount val="9"/>
                <c:pt idx="0">
                  <c:v>0.54580182502979213</c:v>
                </c:pt>
                <c:pt idx="1">
                  <c:v>0.46696464129586479</c:v>
                </c:pt>
                <c:pt idx="2">
                  <c:v>0.38950126808908353</c:v>
                </c:pt>
                <c:pt idx="3">
                  <c:v>0.39504119962056128</c:v>
                </c:pt>
                <c:pt idx="4">
                  <c:v>0.34766243475352476</c:v>
                </c:pt>
                <c:pt idx="5">
                  <c:v>0.24116445660513736</c:v>
                </c:pt>
                <c:pt idx="6">
                  <c:v>0.1605349661417152</c:v>
                </c:pt>
                <c:pt idx="7">
                  <c:v>0.12559908560432473</c:v>
                </c:pt>
                <c:pt idx="8">
                  <c:v>5.9505361489153717E-2</c:v>
                </c:pt>
              </c:numCache>
            </c:numRef>
          </c:val>
        </c:ser>
        <c:ser>
          <c:idx val="1"/>
          <c:order val="1"/>
          <c:tx>
            <c:strRef>
              <c:f>[WYKRESY_RAPORT_all_20150622.xlsx]Agr_vs_Klim_DO_WYKR!$C$41</c:f>
              <c:strCache>
                <c:ptCount val="1"/>
                <c:pt idx="0">
                  <c:v>przeciętny  poziom wsparcia i życzliwości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[WYKRESY_RAPORT_all_20150622.xlsx]Agr_vs_Klim_DO_WYKR!$A$42:$A$50</c:f>
              <c:strCache>
                <c:ptCount val="9"/>
                <c:pt idx="0">
                  <c:v>oobgadywanie, izolowanie, nastawianie klasy przeciwko</c:v>
                </c:pt>
                <c:pt idx="1">
                  <c:v> wyzywanie, obrażanie, krzyczenie</c:v>
                </c:pt>
                <c:pt idx="2">
                  <c:v> ośmieszanie,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[WYKRESY_RAPORT_all_20150622.xlsx]Agr_vs_Klim_DO_WYKR!$C$42:$C$50</c:f>
              <c:numCache>
                <c:formatCode>0%</c:formatCode>
                <c:ptCount val="9"/>
                <c:pt idx="0">
                  <c:v>0.51270167812932532</c:v>
                </c:pt>
                <c:pt idx="1">
                  <c:v>0.42992127798845098</c:v>
                </c:pt>
                <c:pt idx="2">
                  <c:v>0.34229501804244772</c:v>
                </c:pt>
                <c:pt idx="3">
                  <c:v>0.33247199843109948</c:v>
                </c:pt>
                <c:pt idx="4">
                  <c:v>0.30256233585551101</c:v>
                </c:pt>
                <c:pt idx="5">
                  <c:v>0.22114578471311638</c:v>
                </c:pt>
                <c:pt idx="6">
                  <c:v>0.12227155894695702</c:v>
                </c:pt>
                <c:pt idx="7">
                  <c:v>9.2949686826389877E-2</c:v>
                </c:pt>
                <c:pt idx="8">
                  <c:v>3.9682755406863238E-2</c:v>
                </c:pt>
              </c:numCache>
            </c:numRef>
          </c:val>
        </c:ser>
        <c:ser>
          <c:idx val="2"/>
          <c:order val="2"/>
          <c:tx>
            <c:strRef>
              <c:f>[WYKRESY_RAPORT_all_20150622.xlsx]Agr_vs_Klim_DO_WYKR!$D$41</c:f>
              <c:strCache>
                <c:ptCount val="1"/>
                <c:pt idx="0">
                  <c:v>wysoki  poziom wsparcia i życzliwości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[WYKRESY_RAPORT_all_20150622.xlsx]Agr_vs_Klim_DO_WYKR!$A$42:$A$50</c:f>
              <c:strCache>
                <c:ptCount val="9"/>
                <c:pt idx="0">
                  <c:v>oobgadywanie, izolowanie, nastawianie klasy przeciwko</c:v>
                </c:pt>
                <c:pt idx="1">
                  <c:v> wyzywanie, obrażanie, krzyczenie</c:v>
                </c:pt>
                <c:pt idx="2">
                  <c:v> ośmieszanie,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[WYKRESY_RAPORT_all_20150622.xlsx]Agr_vs_Klim_DO_WYKR!$D$42:$D$50</c:f>
              <c:numCache>
                <c:formatCode>0%</c:formatCode>
                <c:ptCount val="9"/>
                <c:pt idx="0">
                  <c:v>0.42536852111801537</c:v>
                </c:pt>
                <c:pt idx="1">
                  <c:v>0.37533398718258065</c:v>
                </c:pt>
                <c:pt idx="2">
                  <c:v>0.31651603638675535</c:v>
                </c:pt>
                <c:pt idx="3">
                  <c:v>0.29343515884985782</c:v>
                </c:pt>
                <c:pt idx="4">
                  <c:v>0.23140691451229642</c:v>
                </c:pt>
                <c:pt idx="5">
                  <c:v>0.18792173891408442</c:v>
                </c:pt>
                <c:pt idx="6">
                  <c:v>8.8741653608179427E-2</c:v>
                </c:pt>
                <c:pt idx="7">
                  <c:v>6.5143821550120634E-2</c:v>
                </c:pt>
                <c:pt idx="8">
                  <c:v>2.8082288707010641E-2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224188288"/>
        <c:axId val="224189824"/>
      </c:barChart>
      <c:catAx>
        <c:axId val="224188288"/>
        <c:scaling>
          <c:orientation val="maxMin"/>
        </c:scaling>
        <c:delete val="1"/>
        <c:axPos val="l"/>
        <c:numFmt formatCode="#,##0.00" sourceLinked="1"/>
        <c:majorTickMark val="out"/>
        <c:minorTickMark val="none"/>
        <c:tickLblPos val="none"/>
        <c:crossAx val="224189824"/>
        <c:crosses val="autoZero"/>
        <c:auto val="1"/>
        <c:lblAlgn val="ctr"/>
        <c:lblOffset val="100"/>
        <c:noMultiLvlLbl val="0"/>
      </c:catAx>
      <c:valAx>
        <c:axId val="224189824"/>
        <c:scaling>
          <c:orientation val="minMax"/>
          <c:max val="0.70000000000000062"/>
        </c:scaling>
        <c:delete val="1"/>
        <c:axPos val="b"/>
        <c:numFmt formatCode="0%" sourceLinked="1"/>
        <c:majorTickMark val="out"/>
        <c:minorTickMark val="none"/>
        <c:tickLblPos val="none"/>
        <c:crossAx val="22418828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Arkusz2!$B$1</c:f>
              <c:strCache>
                <c:ptCount val="1"/>
                <c:pt idx="0">
                  <c:v>bardzo przykre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Arkusz2!$A$2:$A$11</c:f>
              <c:strCache>
                <c:ptCount val="10"/>
                <c:pt idx="0">
                  <c:v>nastawianie klasy przeciwko uczniowi</c:v>
                </c:pt>
                <c:pt idx="1">
                  <c:v>wykluczanie, izolowanie</c:v>
                </c:pt>
                <c:pt idx="2">
                  <c:v>niszczenie przedmiotów</c:v>
                </c:pt>
                <c:pt idx="3">
                  <c:v>pobicie wymagające interwencji pielęgniarki lub lekarza</c:v>
                </c:pt>
                <c:pt idx="4">
                  <c:v>ośmieszanie, wysmiewanie, poniżanie</c:v>
                </c:pt>
                <c:pt idx="5">
                  <c:v>kłamstwa, obgadywanie</c:v>
                </c:pt>
                <c:pt idx="6">
                  <c:v>zabieranie, kradzież rzeczy</c:v>
                </c:pt>
                <c:pt idx="7">
                  <c:v>udostępnianie informacji, zdjęć, filmów ośmieszajcych / poniżających</c:v>
                </c:pt>
                <c:pt idx="8">
                  <c:v>podglądanie np. w toalecie, szatni, przebieralni</c:v>
                </c:pt>
                <c:pt idx="9">
                  <c:v>celowe potrącanie, uderzenie, pobicie</c:v>
                </c:pt>
              </c:strCache>
            </c:strRef>
          </c:cat>
          <c:val>
            <c:numRef>
              <c:f>Arkusz2!$B$2:$B$11</c:f>
              <c:numCache>
                <c:formatCode>###0%</c:formatCode>
                <c:ptCount val="10"/>
                <c:pt idx="0">
                  <c:v>0.46339172971959586</c:v>
                </c:pt>
                <c:pt idx="1">
                  <c:v>0.35582361119637512</c:v>
                </c:pt>
                <c:pt idx="2">
                  <c:v>0.38331824984701496</c:v>
                </c:pt>
                <c:pt idx="3">
                  <c:v>0.47791223620112766</c:v>
                </c:pt>
                <c:pt idx="4">
                  <c:v>0.29778590863008658</c:v>
                </c:pt>
                <c:pt idx="5">
                  <c:v>0.28191161526871056</c:v>
                </c:pt>
                <c:pt idx="6">
                  <c:v>0.29603271992475394</c:v>
                </c:pt>
                <c:pt idx="7">
                  <c:v>0.28529733362665755</c:v>
                </c:pt>
                <c:pt idx="8">
                  <c:v>0.33811011694724158</c:v>
                </c:pt>
                <c:pt idx="9">
                  <c:v>0.2683368046051573</c:v>
                </c:pt>
              </c:numCache>
            </c:numRef>
          </c:val>
        </c:ser>
        <c:ser>
          <c:idx val="1"/>
          <c:order val="1"/>
          <c:tx>
            <c:strRef>
              <c:f>Arkusz2!$C$1</c:f>
              <c:strCache>
                <c:ptCount val="1"/>
                <c:pt idx="0">
                  <c:v>trochę przykre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Arkusz2!$A$2:$A$11</c:f>
              <c:strCache>
                <c:ptCount val="10"/>
                <c:pt idx="0">
                  <c:v>nastawianie klasy przeciwko uczniowi</c:v>
                </c:pt>
                <c:pt idx="1">
                  <c:v>wykluczanie, izolowanie</c:v>
                </c:pt>
                <c:pt idx="2">
                  <c:v>niszczenie przedmiotów</c:v>
                </c:pt>
                <c:pt idx="3">
                  <c:v>pobicie wymagające interwencji pielęgniarki lub lekarza</c:v>
                </c:pt>
                <c:pt idx="4">
                  <c:v>ośmieszanie, wysmiewanie, poniżanie</c:v>
                </c:pt>
                <c:pt idx="5">
                  <c:v>kłamstwa, obgadywanie</c:v>
                </c:pt>
                <c:pt idx="6">
                  <c:v>zabieranie, kradzież rzeczy</c:v>
                </c:pt>
                <c:pt idx="7">
                  <c:v>udostępnianie informacji, zdjęć, filmów ośmieszajcych / poniżających</c:v>
                </c:pt>
                <c:pt idx="8">
                  <c:v>podglądanie np. w toalecie, szatni, przebieralni</c:v>
                </c:pt>
                <c:pt idx="9">
                  <c:v>celowe potrącanie, uderzenie, pobicie</c:v>
                </c:pt>
              </c:strCache>
            </c:strRef>
          </c:cat>
          <c:val>
            <c:numRef>
              <c:f>Arkusz2!$C$2:$C$11</c:f>
              <c:numCache>
                <c:formatCode>###0%</c:formatCode>
                <c:ptCount val="10"/>
                <c:pt idx="0">
                  <c:v>0.30406602738039268</c:v>
                </c:pt>
                <c:pt idx="1">
                  <c:v>0.39098805679437565</c:v>
                </c:pt>
                <c:pt idx="2">
                  <c:v>0.35407765253153173</c:v>
                </c:pt>
                <c:pt idx="3">
                  <c:v>0.23355405805095578</c:v>
                </c:pt>
                <c:pt idx="4">
                  <c:v>0.41319260060090135</c:v>
                </c:pt>
                <c:pt idx="5">
                  <c:v>0.39103122005053159</c:v>
                </c:pt>
                <c:pt idx="6">
                  <c:v>0.3442839931115963</c:v>
                </c:pt>
                <c:pt idx="7">
                  <c:v>0.35288714137498534</c:v>
                </c:pt>
                <c:pt idx="8">
                  <c:v>0.29326148813165981</c:v>
                </c:pt>
                <c:pt idx="9">
                  <c:v>0.36087045555577024</c:v>
                </c:pt>
              </c:numCache>
            </c:numRef>
          </c:val>
        </c:ser>
        <c:ser>
          <c:idx val="2"/>
          <c:order val="2"/>
          <c:tx>
            <c:strRef>
              <c:f>Arkusz2!$D$1</c:f>
              <c:strCache>
                <c:ptCount val="1"/>
                <c:pt idx="0">
                  <c:v>wcale nie przyke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Arkusz2!$A$2:$A$11</c:f>
              <c:strCache>
                <c:ptCount val="10"/>
                <c:pt idx="0">
                  <c:v>nastawianie klasy przeciwko uczniowi</c:v>
                </c:pt>
                <c:pt idx="1">
                  <c:v>wykluczanie, izolowanie</c:v>
                </c:pt>
                <c:pt idx="2">
                  <c:v>niszczenie przedmiotów</c:v>
                </c:pt>
                <c:pt idx="3">
                  <c:v>pobicie wymagające interwencji pielęgniarki lub lekarza</c:v>
                </c:pt>
                <c:pt idx="4">
                  <c:v>ośmieszanie, wysmiewanie, poniżanie</c:v>
                </c:pt>
                <c:pt idx="5">
                  <c:v>kłamstwa, obgadywanie</c:v>
                </c:pt>
                <c:pt idx="6">
                  <c:v>zabieranie, kradzież rzeczy</c:v>
                </c:pt>
                <c:pt idx="7">
                  <c:v>udostępnianie informacji, zdjęć, filmów ośmieszajcych / poniżających</c:v>
                </c:pt>
                <c:pt idx="8">
                  <c:v>podglądanie np. w toalecie, szatni, przebieralni</c:v>
                </c:pt>
                <c:pt idx="9">
                  <c:v>celowe potrącanie, uderzenie, pobicie</c:v>
                </c:pt>
              </c:strCache>
            </c:strRef>
          </c:cat>
          <c:val>
            <c:numRef>
              <c:f>Arkusz2!$D$2:$D$11</c:f>
              <c:numCache>
                <c:formatCode>###0%</c:formatCode>
                <c:ptCount val="10"/>
                <c:pt idx="0">
                  <c:v>0.23254224290001071</c:v>
                </c:pt>
                <c:pt idx="1">
                  <c:v>0.25318833200924956</c:v>
                </c:pt>
                <c:pt idx="2">
                  <c:v>0.26260409762145331</c:v>
                </c:pt>
                <c:pt idx="3">
                  <c:v>0.28853370574791648</c:v>
                </c:pt>
                <c:pt idx="4">
                  <c:v>0.28902149076901562</c:v>
                </c:pt>
                <c:pt idx="5">
                  <c:v>0.32705716468075285</c:v>
                </c:pt>
                <c:pt idx="6">
                  <c:v>0.35968328696364876</c:v>
                </c:pt>
                <c:pt idx="7">
                  <c:v>0.36181552499835734</c:v>
                </c:pt>
                <c:pt idx="8">
                  <c:v>0.368628394921101</c:v>
                </c:pt>
                <c:pt idx="9">
                  <c:v>0.37079273983906907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22552832"/>
        <c:axId val="222554368"/>
      </c:barChart>
      <c:catAx>
        <c:axId val="222552832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3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pl-PL"/>
          </a:p>
        </c:txPr>
        <c:crossAx val="222554368"/>
        <c:crosses val="autoZero"/>
        <c:auto val="1"/>
        <c:lblAlgn val="ctr"/>
        <c:lblOffset val="100"/>
        <c:noMultiLvlLbl val="0"/>
      </c:catAx>
      <c:valAx>
        <c:axId val="22255436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2225528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587806602139907"/>
          <c:y val="3.8370722527608592E-2"/>
          <c:w val="0.71412027326855176"/>
          <c:h val="0.85703230492414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[WYKRESY_RAPORT_all_20150622.xlsx]set1ts!$A$390:$B$390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6891E">
                  <a:lumMod val="20000"/>
                  <a:lumOff val="80000"/>
                </a:srgbClr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[WYKRESY_RAPORT_all_20150622.xlsx]set1ts!$C$388:$I$388</c:f>
              <c:strCache>
                <c:ptCount val="7"/>
                <c:pt idx="0">
                  <c:v>łącznie</c:v>
                </c:pt>
                <c:pt idx="2">
                  <c:v>szkoła podstawowa</c:v>
                </c:pt>
                <c:pt idx="3">
                  <c:v>gimnazjum</c:v>
                </c:pt>
                <c:pt idx="4">
                  <c:v>liceum</c:v>
                </c:pt>
                <c:pt idx="5">
                  <c:v>zasadnicza szkoła zawodowa</c:v>
                </c:pt>
                <c:pt idx="6">
                  <c:v>technikum</c:v>
                </c:pt>
              </c:strCache>
            </c:strRef>
          </c:cat>
          <c:val>
            <c:numRef>
              <c:f>[WYKRESY_RAPORT_all_20150622.xlsx]set1ts!$C$390:$I$390</c:f>
              <c:numCache>
                <c:formatCode>General</c:formatCode>
                <c:ptCount val="7"/>
                <c:pt idx="0" formatCode="#,##0%">
                  <c:v>0.10003605338061861</c:v>
                </c:pt>
                <c:pt idx="2" formatCode="#,##0%">
                  <c:v>0.1479353047171989</c:v>
                </c:pt>
                <c:pt idx="3" formatCode="#,##0%">
                  <c:v>0.10180919031478938</c:v>
                </c:pt>
                <c:pt idx="4" formatCode="#,##0%">
                  <c:v>5.9660860051730914E-2</c:v>
                </c:pt>
                <c:pt idx="5" formatCode="#,##0%">
                  <c:v>6.7142733790061374E-2</c:v>
                </c:pt>
                <c:pt idx="6" formatCode="#,##0%">
                  <c:v>5.8343875239859067E-2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222624000"/>
        <c:axId val="222625792"/>
      </c:barChart>
      <c:catAx>
        <c:axId val="222624000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pl-PL"/>
          </a:p>
        </c:txPr>
        <c:crossAx val="222625792"/>
        <c:crosses val="autoZero"/>
        <c:auto val="1"/>
        <c:lblAlgn val="ctr"/>
        <c:lblOffset val="100"/>
        <c:noMultiLvlLbl val="0"/>
      </c:catAx>
      <c:valAx>
        <c:axId val="222625792"/>
        <c:scaling>
          <c:orientation val="minMax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2624000"/>
        <c:crosses val="max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5980981885461205"/>
          <c:y val="1.482861377221254E-2"/>
          <c:w val="0.61672367798287808"/>
          <c:h val="0.851268441741738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[WYKRESY_RAPORT_all_20150622.xlsx]set1u!$AG$464</c:f>
              <c:strCache>
                <c:ptCount val="1"/>
                <c:pt idx="0">
                  <c:v>chłopcy (chłopiec)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[WYKRESY_RAPORT_all_20150622.xlsx]set1u!$AH$463:$AI$463</c:f>
              <c:strCache>
                <c:ptCount val="2"/>
                <c:pt idx="0">
                  <c:v>odpowiedzi dręczonych chłopców</c:v>
                </c:pt>
                <c:pt idx="1">
                  <c:v>odpowiedzi dręczonych dziewcząt</c:v>
                </c:pt>
              </c:strCache>
            </c:strRef>
          </c:cat>
          <c:val>
            <c:numRef>
              <c:f>[WYKRESY_RAPORT_all_20150622.xlsx]set1u!$AH$464:$AI$464</c:f>
              <c:numCache>
                <c:formatCode>#,##0%</c:formatCode>
                <c:ptCount val="2"/>
                <c:pt idx="0">
                  <c:v>0.78521912871386956</c:v>
                </c:pt>
                <c:pt idx="1">
                  <c:v>0.40838549256152418</c:v>
                </c:pt>
              </c:numCache>
            </c:numRef>
          </c:val>
        </c:ser>
        <c:ser>
          <c:idx val="1"/>
          <c:order val="1"/>
          <c:tx>
            <c:strRef>
              <c:f>[WYKRESY_RAPORT_all_20150622.xlsx]set1u!$AG$465</c:f>
              <c:strCache>
                <c:ptCount val="1"/>
                <c:pt idx="0">
                  <c:v>dziewczyny (dziewczyna)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[WYKRESY_RAPORT_all_20150622.xlsx]set1u!$AH$463:$AI$463</c:f>
              <c:strCache>
                <c:ptCount val="2"/>
                <c:pt idx="0">
                  <c:v>odpowiedzi dręczonych chłopców</c:v>
                </c:pt>
                <c:pt idx="1">
                  <c:v>odpowiedzi dręczonych dziewcząt</c:v>
                </c:pt>
              </c:strCache>
            </c:strRef>
          </c:cat>
          <c:val>
            <c:numRef>
              <c:f>[WYKRESY_RAPORT_all_20150622.xlsx]set1u!$AH$465:$AI$465</c:f>
              <c:numCache>
                <c:formatCode>#,##0%</c:formatCode>
                <c:ptCount val="2"/>
                <c:pt idx="0">
                  <c:v>6.0437186230218376E-2</c:v>
                </c:pt>
                <c:pt idx="1">
                  <c:v>0.30825143234173175</c:v>
                </c:pt>
              </c:numCache>
            </c:numRef>
          </c:val>
        </c:ser>
        <c:ser>
          <c:idx val="2"/>
          <c:order val="2"/>
          <c:tx>
            <c:strRef>
              <c:f>[WYKRESY_RAPORT_all_20150622.xlsx]set1u!$AG$466</c:f>
              <c:strCache>
                <c:ptCount val="1"/>
                <c:pt idx="0">
                  <c:v>zarówno chłopcy, jak i dziewczyny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[WYKRESY_RAPORT_all_20150622.xlsx]set1u!$AH$463:$AI$463</c:f>
              <c:strCache>
                <c:ptCount val="2"/>
                <c:pt idx="0">
                  <c:v>odpowiedzi dręczonych chłopców</c:v>
                </c:pt>
                <c:pt idx="1">
                  <c:v>odpowiedzi dręczonych dziewcząt</c:v>
                </c:pt>
              </c:strCache>
            </c:strRef>
          </c:cat>
          <c:val>
            <c:numRef>
              <c:f>[WYKRESY_RAPORT_all_20150622.xlsx]set1u!$AH$466:$AI$466</c:f>
              <c:numCache>
                <c:formatCode>#,##0%</c:formatCode>
                <c:ptCount val="2"/>
                <c:pt idx="0">
                  <c:v>0.15434368505591234</c:v>
                </c:pt>
                <c:pt idx="1">
                  <c:v>0.28336307509674474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overlap val="100"/>
        <c:axId val="223051776"/>
        <c:axId val="223053312"/>
      </c:barChart>
      <c:catAx>
        <c:axId val="223051776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pl-PL"/>
          </a:p>
        </c:txPr>
        <c:crossAx val="223053312"/>
        <c:crosses val="autoZero"/>
        <c:auto val="1"/>
        <c:lblAlgn val="ctr"/>
        <c:lblOffset val="100"/>
        <c:noMultiLvlLbl val="0"/>
      </c:catAx>
      <c:valAx>
        <c:axId val="22305331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223051776"/>
        <c:crosses val="max"/>
        <c:crossBetween val="between"/>
        <c:majorUnit val="0.2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4114065659825531E-3"/>
          <c:y val="0.91487479159444762"/>
          <c:w val="0.94800600232348287"/>
          <c:h val="6.5065451724194881E-2"/>
        </c:manualLayout>
      </c:layout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1279293769988967"/>
          <c:y val="2.676624164007313E-2"/>
          <c:w val="0.56720537901883405"/>
          <c:h val="0.921627477428784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[WYKRESY_RAPORT_all_20150622.xlsx]set1u!$E$306</c:f>
              <c:strCache>
                <c:ptCount val="1"/>
                <c:pt idx="0">
                  <c:v>chłopiec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[WYKRESY_RAPORT_all_20150622.xlsx]set1u!$B$307:$B$315</c:f>
              <c:strCache>
                <c:ptCount val="9"/>
                <c:pt idx="0">
                  <c:v>obgadywanie, izolowanie, nastawianie klasy przeciwko</c:v>
                </c:pt>
                <c:pt idx="1">
                  <c:v>wyzywanie, obrażanie, krzyczenie</c:v>
                </c:pt>
                <c:pt idx="2">
                  <c:v>ośmieszanie, wyśmiewanie,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[WYKRESY_RAPORT_all_20150622.xlsx]set1u!$E$307:$E$315</c:f>
              <c:numCache>
                <c:formatCode>#,##0%</c:formatCode>
                <c:ptCount val="9"/>
                <c:pt idx="0">
                  <c:v>0.40949546991624941</c:v>
                </c:pt>
                <c:pt idx="1">
                  <c:v>0.41929343423037269</c:v>
                </c:pt>
                <c:pt idx="2">
                  <c:v>0.35901493100580523</c:v>
                </c:pt>
                <c:pt idx="3">
                  <c:v>0.36055173391907275</c:v>
                </c:pt>
                <c:pt idx="4">
                  <c:v>0.23329306099179381</c:v>
                </c:pt>
                <c:pt idx="5">
                  <c:v>0.24615371328617072</c:v>
                </c:pt>
                <c:pt idx="6">
                  <c:v>0.11103813131203033</c:v>
                </c:pt>
                <c:pt idx="7">
                  <c:v>0.10679444561210766</c:v>
                </c:pt>
                <c:pt idx="8">
                  <c:v>5.3304889767529486E-2</c:v>
                </c:pt>
              </c:numCache>
            </c:numRef>
          </c:val>
        </c:ser>
        <c:ser>
          <c:idx val="1"/>
          <c:order val="1"/>
          <c:tx>
            <c:strRef>
              <c:f>[WYKRESY_RAPORT_all_20150622.xlsx]set1u!$F$306</c:f>
              <c:strCache>
                <c:ptCount val="1"/>
                <c:pt idx="0">
                  <c:v>dziewczyna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[WYKRESY_RAPORT_all_20150622.xlsx]set1u!$B$307:$B$315</c:f>
              <c:strCache>
                <c:ptCount val="9"/>
                <c:pt idx="0">
                  <c:v>obgadywanie, izolowanie, nastawianie klasy przeciwko</c:v>
                </c:pt>
                <c:pt idx="1">
                  <c:v>wyzywanie, obrażanie, krzyczenie</c:v>
                </c:pt>
                <c:pt idx="2">
                  <c:v>ośmieszanie, wyśmiewanie,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</c:strCache>
            </c:strRef>
          </c:cat>
          <c:val>
            <c:numRef>
              <c:f>[WYKRESY_RAPORT_all_20150622.xlsx]set1u!$F$307:$F$315</c:f>
              <c:numCache>
                <c:formatCode>#,##0%</c:formatCode>
                <c:ptCount val="9"/>
                <c:pt idx="0">
                  <c:v>0.48629113792564382</c:v>
                </c:pt>
                <c:pt idx="1">
                  <c:v>0.30857785099296176</c:v>
                </c:pt>
                <c:pt idx="2">
                  <c:v>0.27126439548428188</c:v>
                </c:pt>
                <c:pt idx="3">
                  <c:v>0.23096711664872571</c:v>
                </c:pt>
                <c:pt idx="4">
                  <c:v>0.24369220816723869</c:v>
                </c:pt>
                <c:pt idx="5">
                  <c:v>0.15870378793896744</c:v>
                </c:pt>
                <c:pt idx="6">
                  <c:v>0.10203978597497229</c:v>
                </c:pt>
                <c:pt idx="7">
                  <c:v>7.7950985543084994E-2</c:v>
                </c:pt>
                <c:pt idx="8">
                  <c:v>2.6059171911455292E-2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223097600"/>
        <c:axId val="223099136"/>
      </c:barChart>
      <c:catAx>
        <c:axId val="223097600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pl-PL"/>
          </a:p>
        </c:txPr>
        <c:crossAx val="223099136"/>
        <c:crosses val="autoZero"/>
        <c:auto val="1"/>
        <c:lblAlgn val="ctr"/>
        <c:lblOffset val="100"/>
        <c:noMultiLvlLbl val="0"/>
      </c:catAx>
      <c:valAx>
        <c:axId val="223099136"/>
        <c:scaling>
          <c:orientation val="minMax"/>
        </c:scaling>
        <c:delete val="1"/>
        <c:axPos val="b"/>
        <c:numFmt formatCode="#,##0%" sourceLinked="1"/>
        <c:majorTickMark val="out"/>
        <c:minorTickMark val="none"/>
        <c:tickLblPos val="none"/>
        <c:crossAx val="223097600"/>
        <c:crosses val="max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579913543305477"/>
          <c:y val="1.3348912668857861E-2"/>
          <c:w val="0.53419927607689566"/>
          <c:h val="0.9113601409326533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58220"/>
            </a:solidFill>
          </c:spPr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[WYKRESY_RAPORT_all_20150622.xlsx]DANE_2.9!$B$6:$B$15</c:f>
              <c:strCache>
                <c:ptCount val="10"/>
                <c:pt idx="0">
                  <c:v>obgadywanie, izolowanie, nastawianie klasy przeciwko</c:v>
                </c:pt>
                <c:pt idx="1">
                  <c:v>wyzywanie, obrażanie, krzyczenie</c:v>
                </c:pt>
                <c:pt idx="2">
                  <c:v>ośmieszanie, poniżanie</c:v>
                </c:pt>
                <c:pt idx="3">
                  <c:v>agresja materialna (np. niszczenie, zabieranie przedmiotów)</c:v>
                </c:pt>
                <c:pt idx="4">
                  <c:v>agresja elektroniczna</c:v>
                </c:pt>
                <c:pt idx="5">
                  <c:v>agresja fizyczna (np. bicie, celowe potrącanie, zamykanie gdzieś)</c:v>
                </c:pt>
                <c:pt idx="6">
                  <c:v>podglądanie, ściąganie ubrań, obmacywanie</c:v>
                </c:pt>
                <c:pt idx="7">
                  <c:v>przymuszanie</c:v>
                </c:pt>
                <c:pt idx="8">
                  <c:v>groźby</c:v>
                </c:pt>
                <c:pt idx="9">
                  <c:v>wychowawca nie wie o żadnych takich zachowaniach</c:v>
                </c:pt>
              </c:strCache>
            </c:strRef>
          </c:cat>
          <c:val>
            <c:numRef>
              <c:f>[WYKRESY_RAPORT_all_20150622.xlsx]DANE_2.9!$C$6:$C$15</c:f>
              <c:numCache>
                <c:formatCode>###0%</c:formatCode>
                <c:ptCount val="10"/>
                <c:pt idx="0">
                  <c:v>0.27931064239083225</c:v>
                </c:pt>
                <c:pt idx="1">
                  <c:v>0.43351578743970742</c:v>
                </c:pt>
                <c:pt idx="2">
                  <c:v>0.41959207175787727</c:v>
                </c:pt>
                <c:pt idx="3">
                  <c:v>0.21598710478060784</c:v>
                </c:pt>
                <c:pt idx="4">
                  <c:v>0.12077763862285865</c:v>
                </c:pt>
                <c:pt idx="5">
                  <c:v>0.18507166000964187</c:v>
                </c:pt>
                <c:pt idx="6">
                  <c:v>6.4085597716251094E-2</c:v>
                </c:pt>
                <c:pt idx="7">
                  <c:v>3.0948083321261598E-2</c:v>
                </c:pt>
                <c:pt idx="8">
                  <c:v>1.6058321835762759E-3</c:v>
                </c:pt>
                <c:pt idx="9">
                  <c:v>0.35128448570648363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3118976"/>
        <c:axId val="133141248"/>
      </c:barChart>
      <c:catAx>
        <c:axId val="133118976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pl-PL"/>
          </a:p>
        </c:txPr>
        <c:crossAx val="133141248"/>
        <c:crosses val="autoZero"/>
        <c:auto val="1"/>
        <c:lblAlgn val="ctr"/>
        <c:lblOffset val="100"/>
        <c:noMultiLvlLbl val="0"/>
      </c:catAx>
      <c:valAx>
        <c:axId val="133141248"/>
        <c:scaling>
          <c:orientation val="minMax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3311897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2359066239737873"/>
          <c:y val="0"/>
          <c:w val="0.48449612563778155"/>
          <c:h val="0.81691742441211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'set1ts (2)'!$E$3</c:f>
              <c:strCache>
                <c:ptCount val="1"/>
                <c:pt idx="0">
                  <c:v>szkoła podstawowa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(2)'!$A$12:$A$13,'set1ts (2)'!$A$14:$A$16)</c:f>
              <c:strCache>
                <c:ptCount val="5"/>
                <c:pt idx="0">
                  <c:v>uczniowie są często niemili, złośliwi wobec siebie</c:v>
                </c:pt>
                <c:pt idx="1">
                  <c:v>uczniowie wyśmiewają tych, którzy mają słabe stopnie</c:v>
                </c:pt>
                <c:pt idx="2">
                  <c:v>uczniowie, którzy są „inni” (odróżniają się od reszty) są wyśmiewani</c:v>
                </c:pt>
                <c:pt idx="3">
                  <c:v>w klasie są osoby, z którymi inni nie chcą siedzieć w ławce</c:v>
                </c:pt>
                <c:pt idx="4">
                  <c:v>zdarza się, że ktoś z klasy jest wyśmiewany, bo ma mało pieniędzy</c:v>
                </c:pt>
              </c:strCache>
            </c:strRef>
          </c:cat>
          <c:val>
            <c:numRef>
              <c:f>('set1ts (2)'!$E$12:$E$13,'set1ts (2)'!$E$14:$E$16)</c:f>
              <c:numCache>
                <c:formatCode>#,##0%</c:formatCode>
                <c:ptCount val="5"/>
                <c:pt idx="0">
                  <c:v>0.20641271014798213</c:v>
                </c:pt>
                <c:pt idx="1">
                  <c:v>0.16057681504837024</c:v>
                </c:pt>
                <c:pt idx="2">
                  <c:v>0.23927224637347952</c:v>
                </c:pt>
                <c:pt idx="3">
                  <c:v>0.54504649693612039</c:v>
                </c:pt>
                <c:pt idx="4">
                  <c:v>0.10278022702646739</c:v>
                </c:pt>
              </c:numCache>
            </c:numRef>
          </c:val>
        </c:ser>
        <c:ser>
          <c:idx val="1"/>
          <c:order val="1"/>
          <c:tx>
            <c:strRef>
              <c:f>'set1ts (2)'!$F$3</c:f>
              <c:strCache>
                <c:ptCount val="1"/>
                <c:pt idx="0">
                  <c:v>gimnazjum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(2)'!$A$12:$A$13,'set1ts (2)'!$A$14:$A$16)</c:f>
              <c:strCache>
                <c:ptCount val="5"/>
                <c:pt idx="0">
                  <c:v>uczniowie są często niemili, złośliwi wobec siebie</c:v>
                </c:pt>
                <c:pt idx="1">
                  <c:v>uczniowie wyśmiewają tych, którzy mają słabe stopnie</c:v>
                </c:pt>
                <c:pt idx="2">
                  <c:v>uczniowie, którzy są „inni” (odróżniają się od reszty) są wyśmiewani</c:v>
                </c:pt>
                <c:pt idx="3">
                  <c:v>w klasie są osoby, z którymi inni nie chcą siedzieć w ławce</c:v>
                </c:pt>
                <c:pt idx="4">
                  <c:v>zdarza się, że ktoś z klasy jest wyśmiewany, bo ma mało pieniędzy</c:v>
                </c:pt>
              </c:strCache>
            </c:strRef>
          </c:cat>
          <c:val>
            <c:numRef>
              <c:f>('set1ts (2)'!$F$12:$F$13,'set1ts (2)'!$F$14:$F$16)</c:f>
              <c:numCache>
                <c:formatCode>#,##0%</c:formatCode>
                <c:ptCount val="5"/>
                <c:pt idx="0">
                  <c:v>0.1970231225721549</c:v>
                </c:pt>
                <c:pt idx="1">
                  <c:v>0.11134147959123464</c:v>
                </c:pt>
                <c:pt idx="2">
                  <c:v>0.27608871442867061</c:v>
                </c:pt>
                <c:pt idx="3">
                  <c:v>0.51390442314419194</c:v>
                </c:pt>
                <c:pt idx="4">
                  <c:v>9.6024401914958132E-2</c:v>
                </c:pt>
              </c:numCache>
            </c:numRef>
          </c:val>
        </c:ser>
        <c:ser>
          <c:idx val="2"/>
          <c:order val="2"/>
          <c:tx>
            <c:strRef>
              <c:f>'set1ts (2)'!$G$3</c:f>
              <c:strCache>
                <c:ptCount val="1"/>
                <c:pt idx="0">
                  <c:v>liceum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(2)'!$A$12:$A$13,'set1ts (2)'!$A$14:$A$16)</c:f>
              <c:strCache>
                <c:ptCount val="5"/>
                <c:pt idx="0">
                  <c:v>uczniowie są często niemili, złośliwi wobec siebie</c:v>
                </c:pt>
                <c:pt idx="1">
                  <c:v>uczniowie wyśmiewają tych, którzy mają słabe stopnie</c:v>
                </c:pt>
                <c:pt idx="2">
                  <c:v>uczniowie, którzy są „inni” (odróżniają się od reszty) są wyśmiewani</c:v>
                </c:pt>
                <c:pt idx="3">
                  <c:v>w klasie są osoby, z którymi inni nie chcą siedzieć w ławce</c:v>
                </c:pt>
                <c:pt idx="4">
                  <c:v>zdarza się, że ktoś z klasy jest wyśmiewany, bo ma mało pieniędzy</c:v>
                </c:pt>
              </c:strCache>
            </c:strRef>
          </c:cat>
          <c:val>
            <c:numRef>
              <c:f>('set1ts (2)'!$G$12:$G$13,'set1ts (2)'!$G$14:$G$16)</c:f>
              <c:numCache>
                <c:formatCode>#,##0%</c:formatCode>
                <c:ptCount val="5"/>
                <c:pt idx="0">
                  <c:v>0.12974133947138869</c:v>
                </c:pt>
                <c:pt idx="1">
                  <c:v>6.8385712084515229E-2</c:v>
                </c:pt>
                <c:pt idx="2">
                  <c:v>0.21075150436000711</c:v>
                </c:pt>
                <c:pt idx="3">
                  <c:v>0.30564428451589337</c:v>
                </c:pt>
                <c:pt idx="4">
                  <c:v>3.8589059888920529E-2</c:v>
                </c:pt>
              </c:numCache>
            </c:numRef>
          </c:val>
        </c:ser>
        <c:ser>
          <c:idx val="3"/>
          <c:order val="3"/>
          <c:tx>
            <c:strRef>
              <c:f>'set1ts (2)'!$H$3</c:f>
              <c:strCache>
                <c:ptCount val="1"/>
                <c:pt idx="0">
                  <c:v>zasadnicza szkoła zawodowa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(2)'!$A$12:$A$13,'set1ts (2)'!$A$14:$A$16)</c:f>
              <c:strCache>
                <c:ptCount val="5"/>
                <c:pt idx="0">
                  <c:v>uczniowie są często niemili, złośliwi wobec siebie</c:v>
                </c:pt>
                <c:pt idx="1">
                  <c:v>uczniowie wyśmiewają tych, którzy mają słabe stopnie</c:v>
                </c:pt>
                <c:pt idx="2">
                  <c:v>uczniowie, którzy są „inni” (odróżniają się od reszty) są wyśmiewani</c:v>
                </c:pt>
                <c:pt idx="3">
                  <c:v>w klasie są osoby, z którymi inni nie chcą siedzieć w ławce</c:v>
                </c:pt>
                <c:pt idx="4">
                  <c:v>zdarza się, że ktoś z klasy jest wyśmiewany, bo ma mało pieniędzy</c:v>
                </c:pt>
              </c:strCache>
            </c:strRef>
          </c:cat>
          <c:val>
            <c:numRef>
              <c:f>('set1ts (2)'!$H$12:$H$13,'set1ts (2)'!$H$14:$H$16)</c:f>
              <c:numCache>
                <c:formatCode>#,##0%</c:formatCode>
                <c:ptCount val="5"/>
                <c:pt idx="0">
                  <c:v>0.20112476498964885</c:v>
                </c:pt>
                <c:pt idx="1">
                  <c:v>9.396827311259319E-2</c:v>
                </c:pt>
                <c:pt idx="2">
                  <c:v>0.28325125923123101</c:v>
                </c:pt>
                <c:pt idx="3">
                  <c:v>0.37259719276522391</c:v>
                </c:pt>
                <c:pt idx="4">
                  <c:v>8.6502142522447645E-2</c:v>
                </c:pt>
              </c:numCache>
            </c:numRef>
          </c:val>
        </c:ser>
        <c:ser>
          <c:idx val="4"/>
          <c:order val="4"/>
          <c:tx>
            <c:strRef>
              <c:f>'set1ts (2)'!$I$3</c:f>
              <c:strCache>
                <c:ptCount val="1"/>
                <c:pt idx="0">
                  <c:v>technikum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(2)'!$A$12:$A$13,'set1ts (2)'!$A$14:$A$16)</c:f>
              <c:strCache>
                <c:ptCount val="5"/>
                <c:pt idx="0">
                  <c:v>uczniowie są często niemili, złośliwi wobec siebie</c:v>
                </c:pt>
                <c:pt idx="1">
                  <c:v>uczniowie wyśmiewają tych, którzy mają słabe stopnie</c:v>
                </c:pt>
                <c:pt idx="2">
                  <c:v>uczniowie, którzy są „inni” (odróżniają się od reszty) są wyśmiewani</c:v>
                </c:pt>
                <c:pt idx="3">
                  <c:v>w klasie są osoby, z którymi inni nie chcą siedzieć w ławce</c:v>
                </c:pt>
                <c:pt idx="4">
                  <c:v>zdarza się, że ktoś z klasy jest wyśmiewany, bo ma mało pieniędzy</c:v>
                </c:pt>
              </c:strCache>
            </c:strRef>
          </c:cat>
          <c:val>
            <c:numRef>
              <c:f>('set1ts (2)'!$I$12:$I$13,'set1ts (2)'!$I$14:$I$16)</c:f>
              <c:numCache>
                <c:formatCode>#,##0%</c:formatCode>
                <c:ptCount val="5"/>
                <c:pt idx="0">
                  <c:v>0.16154185571499055</c:v>
                </c:pt>
                <c:pt idx="1">
                  <c:v>0.10847692234499876</c:v>
                </c:pt>
                <c:pt idx="2">
                  <c:v>0.25098718226550004</c:v>
                </c:pt>
                <c:pt idx="3">
                  <c:v>0.33422207419578109</c:v>
                </c:pt>
                <c:pt idx="4">
                  <c:v>6.0114233193846983E-2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axId val="223586560"/>
        <c:axId val="223596544"/>
      </c:barChart>
      <c:catAx>
        <c:axId val="223586560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pl-PL"/>
          </a:p>
        </c:txPr>
        <c:crossAx val="223596544"/>
        <c:crosses val="autoZero"/>
        <c:auto val="1"/>
        <c:lblAlgn val="ctr"/>
        <c:lblOffset val="100"/>
        <c:noMultiLvlLbl val="0"/>
      </c:catAx>
      <c:valAx>
        <c:axId val="22359654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223586560"/>
        <c:crosses val="max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6495842025783143"/>
          <c:w val="0.99181309871042522"/>
          <c:h val="0.12147981499997942"/>
        </c:manualLayout>
      </c:layout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60146503763264181"/>
          <c:y val="1.9628776015075663E-2"/>
          <c:w val="0.57485397441972663"/>
          <c:h val="0.81691742441211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'set1ts (2)'!$E$3</c:f>
              <c:strCache>
                <c:ptCount val="1"/>
                <c:pt idx="0">
                  <c:v>szkoła podstawowa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(2)'!$A$4:$A$7,'set1ts (2)'!$A$8)</c:f>
              <c:strCache>
                <c:ptCount val="5"/>
                <c:pt idx="0">
                  <c:v>gdy ktoś jest smutny lub zdenerwowany, ktoś z klasy stara się mu pomóc</c:v>
                </c:pt>
                <c:pt idx="1">
                  <c:v>gdy ktoś nie odrobi lekcji, to koledzy lub koleżanki mu pomogą</c:v>
                </c:pt>
                <c:pt idx="2">
                  <c:v>każdy uczeń ma w klasie kogoś, na kogo może liczyć</c:v>
                </c:pt>
                <c:pt idx="3">
                  <c:v>lubię moją klasę</c:v>
                </c:pt>
                <c:pt idx="4">
                  <c:v>uczniowie lubią spędzać ze sobą czas</c:v>
                </c:pt>
              </c:strCache>
            </c:strRef>
          </c:cat>
          <c:val>
            <c:numRef>
              <c:f>('set1ts (2)'!$E$4:$E$7,'set1ts (2)'!$E$8)</c:f>
              <c:numCache>
                <c:formatCode>#,##0%</c:formatCode>
                <c:ptCount val="5"/>
                <c:pt idx="0">
                  <c:v>0.80502391627094638</c:v>
                </c:pt>
                <c:pt idx="1">
                  <c:v>0.65711479869134892</c:v>
                </c:pt>
                <c:pt idx="2">
                  <c:v>0.84580682158326925</c:v>
                </c:pt>
                <c:pt idx="3">
                  <c:v>0.87871861377855609</c:v>
                </c:pt>
                <c:pt idx="4">
                  <c:v>0.83799407481166266</c:v>
                </c:pt>
              </c:numCache>
            </c:numRef>
          </c:val>
        </c:ser>
        <c:ser>
          <c:idx val="1"/>
          <c:order val="1"/>
          <c:tx>
            <c:strRef>
              <c:f>'set1ts (2)'!$F$3</c:f>
              <c:strCache>
                <c:ptCount val="1"/>
                <c:pt idx="0">
                  <c:v>gimnazjum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(2)'!$A$4:$A$7,'set1ts (2)'!$A$8)</c:f>
              <c:strCache>
                <c:ptCount val="5"/>
                <c:pt idx="0">
                  <c:v>gdy ktoś jest smutny lub zdenerwowany, ktoś z klasy stara się mu pomóc</c:v>
                </c:pt>
                <c:pt idx="1">
                  <c:v>gdy ktoś nie odrobi lekcji, to koledzy lub koleżanki mu pomogą</c:v>
                </c:pt>
                <c:pt idx="2">
                  <c:v>każdy uczeń ma w klasie kogoś, na kogo może liczyć</c:v>
                </c:pt>
                <c:pt idx="3">
                  <c:v>lubię moją klasę</c:v>
                </c:pt>
                <c:pt idx="4">
                  <c:v>uczniowie lubią spędzać ze sobą czas</c:v>
                </c:pt>
              </c:strCache>
            </c:strRef>
          </c:cat>
          <c:val>
            <c:numRef>
              <c:f>('set1ts (2)'!$F$4:$F$7,'set1ts (2)'!$F$8)</c:f>
              <c:numCache>
                <c:formatCode>#,##0%</c:formatCode>
                <c:ptCount val="5"/>
                <c:pt idx="0">
                  <c:v>0.70798372679299093</c:v>
                </c:pt>
                <c:pt idx="1">
                  <c:v>0.83467400509323741</c:v>
                </c:pt>
                <c:pt idx="2">
                  <c:v>0.82942316579565101</c:v>
                </c:pt>
                <c:pt idx="3">
                  <c:v>0.82567611265357632</c:v>
                </c:pt>
                <c:pt idx="4">
                  <c:v>0.82917167803329084</c:v>
                </c:pt>
              </c:numCache>
            </c:numRef>
          </c:val>
        </c:ser>
        <c:ser>
          <c:idx val="2"/>
          <c:order val="2"/>
          <c:tx>
            <c:strRef>
              <c:f>'set1ts (2)'!$G$3</c:f>
              <c:strCache>
                <c:ptCount val="1"/>
                <c:pt idx="0">
                  <c:v>liceum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(2)'!$A$4:$A$7,'set1ts (2)'!$A$8)</c:f>
              <c:strCache>
                <c:ptCount val="5"/>
                <c:pt idx="0">
                  <c:v>gdy ktoś jest smutny lub zdenerwowany, ktoś z klasy stara się mu pomóc</c:v>
                </c:pt>
                <c:pt idx="1">
                  <c:v>gdy ktoś nie odrobi lekcji, to koledzy lub koleżanki mu pomogą</c:v>
                </c:pt>
                <c:pt idx="2">
                  <c:v>każdy uczeń ma w klasie kogoś, na kogo może liczyć</c:v>
                </c:pt>
                <c:pt idx="3">
                  <c:v>lubię moją klasę</c:v>
                </c:pt>
                <c:pt idx="4">
                  <c:v>uczniowie lubią spędzać ze sobą czas</c:v>
                </c:pt>
              </c:strCache>
            </c:strRef>
          </c:cat>
          <c:val>
            <c:numRef>
              <c:f>('set1ts (2)'!$G$4:$G$7,'set1ts (2)'!$G$8)</c:f>
              <c:numCache>
                <c:formatCode>#,##0%</c:formatCode>
                <c:ptCount val="5"/>
                <c:pt idx="0">
                  <c:v>0.72025610463643941</c:v>
                </c:pt>
                <c:pt idx="1">
                  <c:v>0.89780876027115564</c:v>
                </c:pt>
                <c:pt idx="2">
                  <c:v>0.84292313085734805</c:v>
                </c:pt>
                <c:pt idx="3">
                  <c:v>0.79683990139738625</c:v>
                </c:pt>
                <c:pt idx="4">
                  <c:v>0.79560165124608906</c:v>
                </c:pt>
              </c:numCache>
            </c:numRef>
          </c:val>
        </c:ser>
        <c:ser>
          <c:idx val="3"/>
          <c:order val="3"/>
          <c:tx>
            <c:strRef>
              <c:f>'set1ts (2)'!$H$3</c:f>
              <c:strCache>
                <c:ptCount val="1"/>
                <c:pt idx="0">
                  <c:v>zasadnicza szkoła zawodowa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(2)'!$A$4:$A$7,'set1ts (2)'!$A$8)</c:f>
              <c:strCache>
                <c:ptCount val="5"/>
                <c:pt idx="0">
                  <c:v>gdy ktoś jest smutny lub zdenerwowany, ktoś z klasy stara się mu pomóc</c:v>
                </c:pt>
                <c:pt idx="1">
                  <c:v>gdy ktoś nie odrobi lekcji, to koledzy lub koleżanki mu pomogą</c:v>
                </c:pt>
                <c:pt idx="2">
                  <c:v>każdy uczeń ma w klasie kogoś, na kogo może liczyć</c:v>
                </c:pt>
                <c:pt idx="3">
                  <c:v>lubię moją klasę</c:v>
                </c:pt>
                <c:pt idx="4">
                  <c:v>uczniowie lubią spędzać ze sobą czas</c:v>
                </c:pt>
              </c:strCache>
            </c:strRef>
          </c:cat>
          <c:val>
            <c:numRef>
              <c:f>('set1ts (2)'!$H$4:$H$7,'set1ts (2)'!$H$8)</c:f>
              <c:numCache>
                <c:formatCode>#,##0%</c:formatCode>
                <c:ptCount val="5"/>
                <c:pt idx="0">
                  <c:v>0.57313971512295458</c:v>
                </c:pt>
                <c:pt idx="1">
                  <c:v>0.78534607122438116</c:v>
                </c:pt>
                <c:pt idx="2">
                  <c:v>0.81182742611742409</c:v>
                </c:pt>
                <c:pt idx="3">
                  <c:v>0.84652091967736154</c:v>
                </c:pt>
                <c:pt idx="4">
                  <c:v>0.79640966847184236</c:v>
                </c:pt>
              </c:numCache>
            </c:numRef>
          </c:val>
        </c:ser>
        <c:ser>
          <c:idx val="4"/>
          <c:order val="4"/>
          <c:tx>
            <c:strRef>
              <c:f>'set1ts (2)'!$I$3</c:f>
              <c:strCache>
                <c:ptCount val="1"/>
                <c:pt idx="0">
                  <c:v>technikum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('set1ts (2)'!$A$4:$A$7,'set1ts (2)'!$A$8)</c:f>
              <c:strCache>
                <c:ptCount val="5"/>
                <c:pt idx="0">
                  <c:v>gdy ktoś jest smutny lub zdenerwowany, ktoś z klasy stara się mu pomóc</c:v>
                </c:pt>
                <c:pt idx="1">
                  <c:v>gdy ktoś nie odrobi lekcji, to koledzy lub koleżanki mu pomogą</c:v>
                </c:pt>
                <c:pt idx="2">
                  <c:v>każdy uczeń ma w klasie kogoś, na kogo może liczyć</c:v>
                </c:pt>
                <c:pt idx="3">
                  <c:v>lubię moją klasę</c:v>
                </c:pt>
                <c:pt idx="4">
                  <c:v>uczniowie lubią spędzać ze sobą czas</c:v>
                </c:pt>
              </c:strCache>
            </c:strRef>
          </c:cat>
          <c:val>
            <c:numRef>
              <c:f>('set1ts (2)'!$I$4:$I$7,'set1ts (2)'!$I$8)</c:f>
              <c:numCache>
                <c:formatCode>#,##0%</c:formatCode>
                <c:ptCount val="5"/>
                <c:pt idx="0">
                  <c:v>0.63804191265654109</c:v>
                </c:pt>
                <c:pt idx="1">
                  <c:v>0.83159018564666809</c:v>
                </c:pt>
                <c:pt idx="2">
                  <c:v>0.85135231002828049</c:v>
                </c:pt>
                <c:pt idx="3">
                  <c:v>0.85032964318683557</c:v>
                </c:pt>
                <c:pt idx="4">
                  <c:v>0.80839795532144421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axId val="223666944"/>
        <c:axId val="223668480"/>
      </c:barChart>
      <c:catAx>
        <c:axId val="223666944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pl-PL"/>
          </a:p>
        </c:txPr>
        <c:crossAx val="223668480"/>
        <c:crosses val="autoZero"/>
        <c:auto val="1"/>
        <c:lblAlgn val="ctr"/>
        <c:lblOffset val="100"/>
        <c:noMultiLvlLbl val="0"/>
      </c:catAx>
      <c:valAx>
        <c:axId val="223668480"/>
        <c:scaling>
          <c:orientation val="minMax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223666944"/>
        <c:crosses val="max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400" b="0"/>
            </a:pPr>
            <a:endParaRPr lang="pl-PL"/>
          </a:p>
        </c:txPr>
      </c:legendEntry>
      <c:layout>
        <c:manualLayout>
          <c:xMode val="edge"/>
          <c:yMode val="edge"/>
          <c:x val="6.5871719499385223E-2"/>
          <c:y val="0.88946756593440834"/>
          <c:w val="0.92337130557749569"/>
          <c:h val="9.6970763411111507E-2"/>
        </c:manualLayout>
      </c:layout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9461481165515261"/>
          <c:y val="2.7114195983644071E-4"/>
          <c:w val="0.59825722932650627"/>
          <c:h val="0.913705387748244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'set1ts (2)'!$E$23</c:f>
              <c:strCache>
                <c:ptCount val="1"/>
                <c:pt idx="0">
                  <c:v>szkoła podstawowa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FFFF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'set1ts (2)'!$A$24:$A$30</c:f>
              <c:strCache>
                <c:ptCount val="7"/>
                <c:pt idx="0">
                  <c:v>nauczyciele chwalą uczniów, którzy robią postępy</c:v>
                </c:pt>
                <c:pt idx="1">
                  <c:v>nauczyciele starają się pomóc uczniom, którzy mają problemy w nauce</c:v>
                </c:pt>
                <c:pt idx="2">
                  <c:v>nauczyciele naprawdę słuchają tego, co uczniowie mają im do powiedzenia</c:v>
                </c:pt>
                <c:pt idx="3">
                  <c:v>nauczyciele zawsze znajdują czas, jeśli jakiś uczeń chce z nimi porozmawiać</c:v>
                </c:pt>
                <c:pt idx="4">
                  <c:v>nauczyciele starają się, żeby nauka była dla uczniów przyjemnością</c:v>
                </c:pt>
                <c:pt idx="5">
                  <c:v>nauczyciele interesują się każdym uczniem</c:v>
                </c:pt>
                <c:pt idx="6">
                  <c:v>uczniowie mogą porozmawiać z nauczycielami na każdy temat</c:v>
                </c:pt>
              </c:strCache>
            </c:strRef>
          </c:cat>
          <c:val>
            <c:numRef>
              <c:f>'set1ts (2)'!$E$24:$E$30</c:f>
              <c:numCache>
                <c:formatCode>#,##0%</c:formatCode>
                <c:ptCount val="7"/>
                <c:pt idx="0">
                  <c:v>0.8949315789526312</c:v>
                </c:pt>
                <c:pt idx="1">
                  <c:v>0.8808979941149595</c:v>
                </c:pt>
                <c:pt idx="2">
                  <c:v>0.75402319361414016</c:v>
                </c:pt>
                <c:pt idx="3">
                  <c:v>0.67640873444800886</c:v>
                </c:pt>
                <c:pt idx="4">
                  <c:v>0.77088261153946702</c:v>
                </c:pt>
                <c:pt idx="5">
                  <c:v>0.68688724889938269</c:v>
                </c:pt>
                <c:pt idx="6">
                  <c:v>0.6390979626633051</c:v>
                </c:pt>
              </c:numCache>
            </c:numRef>
          </c:val>
        </c:ser>
        <c:ser>
          <c:idx val="1"/>
          <c:order val="1"/>
          <c:tx>
            <c:strRef>
              <c:f>'set1ts (2)'!$F$23</c:f>
              <c:strCache>
                <c:ptCount val="1"/>
                <c:pt idx="0">
                  <c:v>gimnazjum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'set1ts (2)'!$A$24:$A$30</c:f>
              <c:strCache>
                <c:ptCount val="7"/>
                <c:pt idx="0">
                  <c:v>nauczyciele chwalą uczniów, którzy robią postępy</c:v>
                </c:pt>
                <c:pt idx="1">
                  <c:v>nauczyciele starają się pomóc uczniom, którzy mają problemy w nauce</c:v>
                </c:pt>
                <c:pt idx="2">
                  <c:v>nauczyciele naprawdę słuchają tego, co uczniowie mają im do powiedzenia</c:v>
                </c:pt>
                <c:pt idx="3">
                  <c:v>nauczyciele zawsze znajdują czas, jeśli jakiś uczeń chce z nimi porozmawiać</c:v>
                </c:pt>
                <c:pt idx="4">
                  <c:v>nauczyciele starają się, żeby nauka była dla uczniów przyjemnością</c:v>
                </c:pt>
                <c:pt idx="5">
                  <c:v>nauczyciele interesują się każdym uczniem</c:v>
                </c:pt>
                <c:pt idx="6">
                  <c:v>uczniowie mogą porozmawiać z nauczycielami na każdy temat</c:v>
                </c:pt>
              </c:strCache>
            </c:strRef>
          </c:cat>
          <c:val>
            <c:numRef>
              <c:f>'set1ts (2)'!$F$24:$F$30</c:f>
              <c:numCache>
                <c:formatCode>#,##0%</c:formatCode>
                <c:ptCount val="7"/>
                <c:pt idx="0">
                  <c:v>0.85885263972189263</c:v>
                </c:pt>
                <c:pt idx="1">
                  <c:v>0.76694238703427475</c:v>
                </c:pt>
                <c:pt idx="2">
                  <c:v>0.58195789785970053</c:v>
                </c:pt>
                <c:pt idx="3">
                  <c:v>0.57968598260101534</c:v>
                </c:pt>
                <c:pt idx="4">
                  <c:v>0.51879740865655777</c:v>
                </c:pt>
                <c:pt idx="5">
                  <c:v>0.5145183099504923</c:v>
                </c:pt>
                <c:pt idx="6">
                  <c:v>0.49639383512518043</c:v>
                </c:pt>
              </c:numCache>
            </c:numRef>
          </c:val>
        </c:ser>
        <c:ser>
          <c:idx val="2"/>
          <c:order val="2"/>
          <c:tx>
            <c:strRef>
              <c:f>'set1ts (2)'!$G$23</c:f>
              <c:strCache>
                <c:ptCount val="1"/>
                <c:pt idx="0">
                  <c:v>liceum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'set1ts (2)'!$A$24:$A$30</c:f>
              <c:strCache>
                <c:ptCount val="7"/>
                <c:pt idx="0">
                  <c:v>nauczyciele chwalą uczniów, którzy robią postępy</c:v>
                </c:pt>
                <c:pt idx="1">
                  <c:v>nauczyciele starają się pomóc uczniom, którzy mają problemy w nauce</c:v>
                </c:pt>
                <c:pt idx="2">
                  <c:v>nauczyciele naprawdę słuchają tego, co uczniowie mają im do powiedzenia</c:v>
                </c:pt>
                <c:pt idx="3">
                  <c:v>nauczyciele zawsze znajdują czas, jeśli jakiś uczeń chce z nimi porozmawiać</c:v>
                </c:pt>
                <c:pt idx="4">
                  <c:v>nauczyciele starają się, żeby nauka była dla uczniów przyjemnością</c:v>
                </c:pt>
                <c:pt idx="5">
                  <c:v>nauczyciele interesują się każdym uczniem</c:v>
                </c:pt>
                <c:pt idx="6">
                  <c:v>uczniowie mogą porozmawiać z nauczycielami na każdy temat</c:v>
                </c:pt>
              </c:strCache>
            </c:strRef>
          </c:cat>
          <c:val>
            <c:numRef>
              <c:f>'set1ts (2)'!$G$24:$G$30</c:f>
              <c:numCache>
                <c:formatCode>#,##0%</c:formatCode>
                <c:ptCount val="7"/>
                <c:pt idx="0">
                  <c:v>0.77216642978940786</c:v>
                </c:pt>
                <c:pt idx="1">
                  <c:v>0.62720851267270272</c:v>
                </c:pt>
                <c:pt idx="2">
                  <c:v>0.53087494295157678</c:v>
                </c:pt>
                <c:pt idx="3">
                  <c:v>0.55062517052241478</c:v>
                </c:pt>
                <c:pt idx="4">
                  <c:v>0.35994626696302473</c:v>
                </c:pt>
                <c:pt idx="5">
                  <c:v>0.37833465718179665</c:v>
                </c:pt>
                <c:pt idx="6">
                  <c:v>0.36531314344325017</c:v>
                </c:pt>
              </c:numCache>
            </c:numRef>
          </c:val>
        </c:ser>
        <c:ser>
          <c:idx val="3"/>
          <c:order val="3"/>
          <c:tx>
            <c:strRef>
              <c:f>'set1ts (2)'!$H$23</c:f>
              <c:strCache>
                <c:ptCount val="1"/>
                <c:pt idx="0">
                  <c:v>zasadnicza szkoła zawodowa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'set1ts (2)'!$A$24:$A$30</c:f>
              <c:strCache>
                <c:ptCount val="7"/>
                <c:pt idx="0">
                  <c:v>nauczyciele chwalą uczniów, którzy robią postępy</c:v>
                </c:pt>
                <c:pt idx="1">
                  <c:v>nauczyciele starają się pomóc uczniom, którzy mają problemy w nauce</c:v>
                </c:pt>
                <c:pt idx="2">
                  <c:v>nauczyciele naprawdę słuchają tego, co uczniowie mają im do powiedzenia</c:v>
                </c:pt>
                <c:pt idx="3">
                  <c:v>nauczyciele zawsze znajdują czas, jeśli jakiś uczeń chce z nimi porozmawiać</c:v>
                </c:pt>
                <c:pt idx="4">
                  <c:v>nauczyciele starają się, żeby nauka była dla uczniów przyjemnością</c:v>
                </c:pt>
                <c:pt idx="5">
                  <c:v>nauczyciele interesują się każdym uczniem</c:v>
                </c:pt>
                <c:pt idx="6">
                  <c:v>uczniowie mogą porozmawiać z nauczycielami na każdy temat</c:v>
                </c:pt>
              </c:strCache>
            </c:strRef>
          </c:cat>
          <c:val>
            <c:numRef>
              <c:f>'set1ts (2)'!$H$24:$H$30</c:f>
              <c:numCache>
                <c:formatCode>#,##0%</c:formatCode>
                <c:ptCount val="7"/>
                <c:pt idx="0">
                  <c:v>0.79890315379713928</c:v>
                </c:pt>
                <c:pt idx="1">
                  <c:v>0.70142851722916477</c:v>
                </c:pt>
                <c:pt idx="2">
                  <c:v>0.56747004596766937</c:v>
                </c:pt>
                <c:pt idx="3">
                  <c:v>0.56096780036513472</c:v>
                </c:pt>
                <c:pt idx="4">
                  <c:v>0.54683233093724315</c:v>
                </c:pt>
                <c:pt idx="5">
                  <c:v>0.51012094113293005</c:v>
                </c:pt>
                <c:pt idx="6">
                  <c:v>0.51850058811126265</c:v>
                </c:pt>
              </c:numCache>
            </c:numRef>
          </c:val>
        </c:ser>
        <c:ser>
          <c:idx val="4"/>
          <c:order val="4"/>
          <c:tx>
            <c:strRef>
              <c:f>'set1ts (2)'!$I$23</c:f>
              <c:strCache>
                <c:ptCount val="1"/>
                <c:pt idx="0">
                  <c:v>technikum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'set1ts (2)'!$A$24:$A$30</c:f>
              <c:strCache>
                <c:ptCount val="7"/>
                <c:pt idx="0">
                  <c:v>nauczyciele chwalą uczniów, którzy robią postępy</c:v>
                </c:pt>
                <c:pt idx="1">
                  <c:v>nauczyciele starają się pomóc uczniom, którzy mają problemy w nauce</c:v>
                </c:pt>
                <c:pt idx="2">
                  <c:v>nauczyciele naprawdę słuchają tego, co uczniowie mają im do powiedzenia</c:v>
                </c:pt>
                <c:pt idx="3">
                  <c:v>nauczyciele zawsze znajdują czas, jeśli jakiś uczeń chce z nimi porozmawiać</c:v>
                </c:pt>
                <c:pt idx="4">
                  <c:v>nauczyciele starają się, żeby nauka była dla uczniów przyjemnością</c:v>
                </c:pt>
                <c:pt idx="5">
                  <c:v>nauczyciele interesują się każdym uczniem</c:v>
                </c:pt>
                <c:pt idx="6">
                  <c:v>uczniowie mogą porozmawiać z nauczycielami na każdy temat</c:v>
                </c:pt>
              </c:strCache>
            </c:strRef>
          </c:cat>
          <c:val>
            <c:numRef>
              <c:f>'set1ts (2)'!$I$24:$I$30</c:f>
              <c:numCache>
                <c:formatCode>#,##0%</c:formatCode>
                <c:ptCount val="7"/>
                <c:pt idx="0">
                  <c:v>0.75465774505258243</c:v>
                </c:pt>
                <c:pt idx="1">
                  <c:v>0.59238367685760951</c:v>
                </c:pt>
                <c:pt idx="2">
                  <c:v>0.46030777149036406</c:v>
                </c:pt>
                <c:pt idx="3">
                  <c:v>0.5084382556372572</c:v>
                </c:pt>
                <c:pt idx="4">
                  <c:v>0.33773447527110567</c:v>
                </c:pt>
                <c:pt idx="5">
                  <c:v>0.3488408235793341</c:v>
                </c:pt>
                <c:pt idx="6">
                  <c:v>0.3926624434478368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axId val="223286784"/>
        <c:axId val="223288320"/>
      </c:barChart>
      <c:catAx>
        <c:axId val="223286784"/>
        <c:scaling>
          <c:orientation val="maxMin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pl-PL"/>
          </a:p>
        </c:txPr>
        <c:crossAx val="223288320"/>
        <c:crosses val="autoZero"/>
        <c:auto val="1"/>
        <c:lblAlgn val="ctr"/>
        <c:lblOffset val="100"/>
        <c:noMultiLvlLbl val="0"/>
      </c:catAx>
      <c:valAx>
        <c:axId val="223288320"/>
        <c:scaling>
          <c:orientation val="minMax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223286784"/>
        <c:crosses val="max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5871719499385223E-2"/>
          <c:y val="0.93463524190206249"/>
          <c:w val="0.92337130557749569"/>
          <c:h val="5.1803091676358784E-2"/>
        </c:manualLayout>
      </c:layout>
      <c:overlay val="0"/>
      <c:txPr>
        <a:bodyPr/>
        <a:lstStyle/>
        <a:p>
          <a:pPr>
            <a:defRPr sz="1400" b="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16BE53-885D-46A7-A879-7006D4CEDA3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7B545E-7406-444A-AA7A-0D521D20AF9D}">
      <dgm:prSet phldrT="[Tekst]"/>
      <dgm:spPr/>
      <dgm:t>
        <a:bodyPr/>
        <a:lstStyle/>
        <a:p>
          <a:r>
            <a:rPr lang="pl-PL" b="1" dirty="0" smtClean="0">
              <a:latin typeface="Calibri" panose="020F0502020204030204" pitchFamily="34" charset="0"/>
            </a:rPr>
            <a:t>Przegląd badań</a:t>
          </a:r>
          <a:endParaRPr lang="en-US" b="1" dirty="0">
            <a:latin typeface="Calibri" panose="020F0502020204030204" pitchFamily="34" charset="0"/>
          </a:endParaRPr>
        </a:p>
      </dgm:t>
    </dgm:pt>
    <dgm:pt modelId="{AC93E468-633A-4CD0-B3E4-F83B0C6A3D26}" type="parTrans" cxnId="{7223B576-81A3-458C-BACB-41738F839A04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86052D51-F9A8-4486-AFA3-B01932B0DBFF}" type="sibTrans" cxnId="{7223B576-81A3-458C-BACB-41738F839A04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2FD805F9-E334-4E94-B75F-47249D9E3677}">
      <dgm:prSet phldrT="[Tekst]" custT="1"/>
      <dgm:spPr/>
      <dgm:t>
        <a:bodyPr/>
        <a:lstStyle/>
        <a:p>
          <a:r>
            <a:rPr lang="pl-PL" sz="2200" b="1" dirty="0" smtClean="0">
              <a:latin typeface="Calibri" panose="020F0502020204030204" pitchFamily="34" charset="0"/>
            </a:rPr>
            <a:t>Przemoc i agresja</a:t>
          </a:r>
          <a:endParaRPr lang="en-US" sz="2200" b="1" dirty="0">
            <a:latin typeface="Calibri" panose="020F0502020204030204" pitchFamily="34" charset="0"/>
          </a:endParaRPr>
        </a:p>
      </dgm:t>
    </dgm:pt>
    <dgm:pt modelId="{A65CD182-117C-4695-90F7-D8E6B0D8189C}" type="parTrans" cxnId="{905D80BD-5E0D-4FCA-9B57-2C2BA011FF1C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3BADB33E-66A6-4F04-9EF1-9114A8DD4440}" type="sibTrans" cxnId="{905D80BD-5E0D-4FCA-9B57-2C2BA011FF1C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03BAA193-291B-45C5-815A-E963B7AF8D3C}">
      <dgm:prSet phldrT="[Tekst]" custT="1"/>
      <dgm:spPr/>
      <dgm:t>
        <a:bodyPr/>
        <a:lstStyle/>
        <a:p>
          <a:r>
            <a:rPr lang="pl-PL" sz="2200" b="1" dirty="0" smtClean="0">
              <a:latin typeface="Calibri" panose="020F0502020204030204" pitchFamily="34" charset="0"/>
            </a:rPr>
            <a:t>Klimat szkoły</a:t>
          </a:r>
          <a:endParaRPr lang="en-US" sz="2200" b="1" dirty="0">
            <a:latin typeface="Calibri" panose="020F0502020204030204" pitchFamily="34" charset="0"/>
          </a:endParaRPr>
        </a:p>
      </dgm:t>
    </dgm:pt>
    <dgm:pt modelId="{F16E284E-D357-48AE-B658-880950DB99B7}" type="parTrans" cxnId="{205A249A-6F5F-40AD-A6C8-B8DC5DF02CC5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1ABA97D9-B1EC-4026-A4A9-8E5CB196700F}" type="sibTrans" cxnId="{205A249A-6F5F-40AD-A6C8-B8DC5DF02CC5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DAB8F455-2140-48B3-B24A-87C8064C9656}">
      <dgm:prSet phldrT="[Tekst]"/>
      <dgm:spPr/>
      <dgm:t>
        <a:bodyPr/>
        <a:lstStyle/>
        <a:p>
          <a:r>
            <a:rPr lang="pl-PL" b="1" dirty="0" smtClean="0">
              <a:latin typeface="Calibri" panose="020F0502020204030204" pitchFamily="34" charset="0"/>
            </a:rPr>
            <a:t>Eksploracja - wywiady</a:t>
          </a:r>
          <a:endParaRPr lang="en-US" b="1" dirty="0">
            <a:latin typeface="Calibri" panose="020F0502020204030204" pitchFamily="34" charset="0"/>
          </a:endParaRPr>
        </a:p>
      </dgm:t>
    </dgm:pt>
    <dgm:pt modelId="{CF798DC2-DC60-454C-907D-509A36103796}" type="parTrans" cxnId="{27FBCF15-7574-48B9-AE0B-CA2442BAD00A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1D9E502A-40BA-47C8-B4C2-9ECF8755BD5D}" type="sibTrans" cxnId="{27FBCF15-7574-48B9-AE0B-CA2442BAD00A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0B24DC65-0ECB-4A65-B4BA-A08955AF0860}">
      <dgm:prSet phldrT="[Tekst]" custT="1"/>
      <dgm:spPr/>
      <dgm:t>
        <a:bodyPr/>
        <a:lstStyle/>
        <a:p>
          <a:r>
            <a:rPr lang="pl-PL" sz="2200" b="1" dirty="0" smtClean="0">
              <a:latin typeface="Calibri" panose="020F0502020204030204" pitchFamily="34" charset="0"/>
            </a:rPr>
            <a:t>Wywiady eksperckie</a:t>
          </a:r>
          <a:endParaRPr lang="en-US" sz="2200" b="1" dirty="0">
            <a:latin typeface="Calibri" panose="020F0502020204030204" pitchFamily="34" charset="0"/>
          </a:endParaRPr>
        </a:p>
      </dgm:t>
    </dgm:pt>
    <dgm:pt modelId="{B7EB92CC-82F9-42F1-9BD0-9C8C595D14F3}" type="parTrans" cxnId="{27337D50-5735-444C-B3F1-DF0937EAC54D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1ED86E5F-6C31-4A67-812E-26668099BCCD}" type="sibTrans" cxnId="{27337D50-5735-444C-B3F1-DF0937EAC54D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756883BA-3C9F-45E5-8EC7-AF074C5D282B}">
      <dgm:prSet phldrT="[Tekst]" custT="1"/>
      <dgm:spPr/>
      <dgm:t>
        <a:bodyPr/>
        <a:lstStyle/>
        <a:p>
          <a:r>
            <a:rPr lang="pl-PL" sz="2200" b="1" dirty="0" smtClean="0">
              <a:latin typeface="Calibri" panose="020F0502020204030204" pitchFamily="34" charset="0"/>
            </a:rPr>
            <a:t>IDI z uczniami</a:t>
          </a:r>
          <a:endParaRPr lang="en-US" sz="2200" b="1" dirty="0">
            <a:latin typeface="Calibri" panose="020F0502020204030204" pitchFamily="34" charset="0"/>
          </a:endParaRPr>
        </a:p>
      </dgm:t>
    </dgm:pt>
    <dgm:pt modelId="{09C32EE0-4217-483D-ACF9-76514F4CB34C}" type="parTrans" cxnId="{676D9C5C-9305-4376-B111-7F3E518818FE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5A090A61-74FD-4030-A76D-F1E192F9BD42}" type="sibTrans" cxnId="{676D9C5C-9305-4376-B111-7F3E518818FE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F66A72F2-FD63-4767-BBE0-D25E2266B92D}">
      <dgm:prSet phldrT="[Tekst]"/>
      <dgm:spPr/>
      <dgm:t>
        <a:bodyPr/>
        <a:lstStyle/>
        <a:p>
          <a:r>
            <a:rPr lang="pl-PL" b="1" dirty="0" smtClean="0">
              <a:latin typeface="Calibri" panose="020F0502020204030204" pitchFamily="34" charset="0"/>
            </a:rPr>
            <a:t>Pilotaż w 15 szkołach</a:t>
          </a:r>
          <a:endParaRPr lang="en-US" b="1" dirty="0">
            <a:latin typeface="Calibri" panose="020F0502020204030204" pitchFamily="34" charset="0"/>
          </a:endParaRPr>
        </a:p>
      </dgm:t>
    </dgm:pt>
    <dgm:pt modelId="{7BF50A2C-E1CA-4C32-8852-3523973D5ABE}" type="parTrans" cxnId="{C00289D8-62D3-4958-B057-B14B3870F261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A6233909-E3DB-440E-9698-1E30F886E017}" type="sibTrans" cxnId="{C00289D8-62D3-4958-B057-B14B3870F261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E3302D95-3F15-445C-B278-DB46B280A942}">
      <dgm:prSet phldrT="[Tekst]" custT="1"/>
      <dgm:spPr/>
      <dgm:t>
        <a:bodyPr/>
        <a:lstStyle/>
        <a:p>
          <a:r>
            <a:rPr lang="pl-PL" sz="2200" b="1" dirty="0" smtClean="0">
              <a:latin typeface="Calibri" panose="020F0502020204030204" pitchFamily="34" charset="0"/>
            </a:rPr>
            <a:t>PAPI audytoryjna z uczniami</a:t>
          </a:r>
          <a:endParaRPr lang="en-US" sz="2200" b="1" dirty="0">
            <a:latin typeface="Calibri" panose="020F0502020204030204" pitchFamily="34" charset="0"/>
          </a:endParaRPr>
        </a:p>
      </dgm:t>
    </dgm:pt>
    <dgm:pt modelId="{DBD9E4A2-3674-40FC-A6C2-72BDD6820E0F}" type="parTrans" cxnId="{8CA8D3C1-33DE-4415-92EB-7C57EDE52CA7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D7CF947E-2F04-4857-9FDE-9567DFA3CFA2}" type="sibTrans" cxnId="{8CA8D3C1-33DE-4415-92EB-7C57EDE52CA7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0E32DDA6-87AC-47B6-A4D3-F19E86CC6C6D}">
      <dgm:prSet phldrT="[Tekst]" custT="1"/>
      <dgm:spPr/>
      <dgm:t>
        <a:bodyPr/>
        <a:lstStyle/>
        <a:p>
          <a:r>
            <a:rPr lang="pl-PL" sz="2200" b="1" dirty="0" smtClean="0">
              <a:latin typeface="Calibri" panose="020F0502020204030204" pitchFamily="34" charset="0"/>
            </a:rPr>
            <a:t>CAWI z nauczycielami</a:t>
          </a:r>
          <a:endParaRPr lang="en-US" sz="2200" b="1" dirty="0">
            <a:latin typeface="Calibri" panose="020F0502020204030204" pitchFamily="34" charset="0"/>
          </a:endParaRPr>
        </a:p>
      </dgm:t>
    </dgm:pt>
    <dgm:pt modelId="{F89E97CA-94C7-44A6-8395-5F64BE159E61}" type="parTrans" cxnId="{A8B6108A-AB39-4643-B5D1-92B8CF4C5DC8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15A4CCEC-C982-4CBE-8ACB-CFA6C3BEFB1F}" type="sibTrans" cxnId="{A8B6108A-AB39-4643-B5D1-92B8CF4C5DC8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A03F69C5-D5B5-4F5B-98B5-C1643E8F095D}">
      <dgm:prSet phldrT="[Teks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l-PL" b="1" dirty="0" smtClean="0">
              <a:latin typeface="Calibri" panose="020F0502020204030204" pitchFamily="34" charset="0"/>
            </a:rPr>
            <a:t>Badanie główne w 185 szkołach (XI-XII 2014)</a:t>
          </a:r>
          <a:endParaRPr lang="en-US" b="1" dirty="0">
            <a:latin typeface="Calibri" panose="020F0502020204030204" pitchFamily="34" charset="0"/>
          </a:endParaRPr>
        </a:p>
      </dgm:t>
    </dgm:pt>
    <dgm:pt modelId="{61D690B5-EA5B-4D66-9362-8EC403CE9412}" type="parTrans" cxnId="{8A91573D-02D9-4F5C-966E-B9EBBCBFE08A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50A81538-82E1-4514-BEC8-C9DA72E08745}" type="sibTrans" cxnId="{8A91573D-02D9-4F5C-966E-B9EBBCBFE08A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5E4032BD-2079-49F7-9EDD-4EB66EFA8EE7}">
      <dgm:prSet phldrT="[Tekst]" custT="1"/>
      <dgm:spPr>
        <a:solidFill>
          <a:srgbClr val="F58220"/>
        </a:solidFill>
      </dgm:spPr>
      <dgm:t>
        <a:bodyPr/>
        <a:lstStyle/>
        <a:p>
          <a:r>
            <a:rPr lang="pl-PL" sz="2000" b="1" dirty="0" smtClean="0">
              <a:latin typeface="Calibri" panose="020F0502020204030204" pitchFamily="34" charset="0"/>
            </a:rPr>
            <a:t>PAPI audytoryjna z uczniami</a:t>
          </a:r>
          <a:endParaRPr lang="en-US" sz="2000" b="1" dirty="0">
            <a:latin typeface="Calibri" panose="020F0502020204030204" pitchFamily="34" charset="0"/>
          </a:endParaRPr>
        </a:p>
      </dgm:t>
    </dgm:pt>
    <dgm:pt modelId="{8372649E-082B-4AB7-8719-F01886BC20D0}" type="parTrans" cxnId="{20431A30-2511-4483-AA22-C4133B047A5D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0E3B54C3-50EB-4DDE-A27A-966072BDDB09}" type="sibTrans" cxnId="{20431A30-2511-4483-AA22-C4133B047A5D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FFF3AADA-5682-475B-8D6F-EAC38D932F61}">
      <dgm:prSet phldrT="[Tekst]" custT="1"/>
      <dgm:spPr/>
      <dgm:t>
        <a:bodyPr/>
        <a:lstStyle/>
        <a:p>
          <a:r>
            <a:rPr lang="pl-PL" sz="2200" b="1" dirty="0" smtClean="0">
              <a:latin typeface="Calibri" panose="020F0502020204030204" pitchFamily="34" charset="0"/>
            </a:rPr>
            <a:t>Narzędzia badawcze</a:t>
          </a:r>
          <a:endParaRPr lang="en-US" sz="2200" b="1" dirty="0">
            <a:latin typeface="Calibri" panose="020F0502020204030204" pitchFamily="34" charset="0"/>
          </a:endParaRPr>
        </a:p>
      </dgm:t>
    </dgm:pt>
    <dgm:pt modelId="{20E5F05F-889A-4A1A-8D8B-E9852BD85FB4}" type="parTrans" cxnId="{52F0DD6E-2494-4C18-96AF-66B7EC487992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14D17D88-1ECF-40B2-AA82-8BC153096E1A}" type="sibTrans" cxnId="{52F0DD6E-2494-4C18-96AF-66B7EC487992}">
      <dgm:prSet/>
      <dgm:spPr/>
      <dgm:t>
        <a:bodyPr/>
        <a:lstStyle/>
        <a:p>
          <a:endParaRPr lang="en-US" b="1">
            <a:latin typeface="Calibri" panose="020F0502020204030204" pitchFamily="34" charset="0"/>
          </a:endParaRPr>
        </a:p>
      </dgm:t>
    </dgm:pt>
    <dgm:pt modelId="{06651E94-7132-4F18-A776-873B0D544258}">
      <dgm:prSet phldrT="[Tekst]" custT="1"/>
      <dgm:spPr/>
      <dgm:t>
        <a:bodyPr/>
        <a:lstStyle/>
        <a:p>
          <a:r>
            <a:rPr lang="pl-PL" sz="2200" b="1" dirty="0" smtClean="0">
              <a:latin typeface="Calibri" panose="020F0502020204030204" pitchFamily="34" charset="0"/>
            </a:rPr>
            <a:t>FGI z uczniami</a:t>
          </a:r>
          <a:endParaRPr lang="en-US" sz="2200" b="1" dirty="0">
            <a:latin typeface="Calibri" panose="020F0502020204030204" pitchFamily="34" charset="0"/>
          </a:endParaRPr>
        </a:p>
      </dgm:t>
    </dgm:pt>
    <dgm:pt modelId="{C433D7F5-0BD0-42B5-AC6D-020F9A4197D8}" type="parTrans" cxnId="{7D6A767F-21F4-4CC7-B255-D3E482A8C7F7}">
      <dgm:prSet/>
      <dgm:spPr/>
      <dgm:t>
        <a:bodyPr/>
        <a:lstStyle/>
        <a:p>
          <a:endParaRPr lang="en-US"/>
        </a:p>
      </dgm:t>
    </dgm:pt>
    <dgm:pt modelId="{A88FD682-0AF2-416D-8C3C-2860905C2456}" type="sibTrans" cxnId="{7D6A767F-21F4-4CC7-B255-D3E482A8C7F7}">
      <dgm:prSet/>
      <dgm:spPr/>
      <dgm:t>
        <a:bodyPr/>
        <a:lstStyle/>
        <a:p>
          <a:endParaRPr lang="en-US"/>
        </a:p>
      </dgm:t>
    </dgm:pt>
    <dgm:pt modelId="{DE88C247-C983-468D-94A9-81D6E9CC81AF}">
      <dgm:prSet phldrT="[Tekst]"/>
      <dgm:spPr>
        <a:solidFill>
          <a:srgbClr val="F58220"/>
        </a:solidFill>
      </dgm:spPr>
      <dgm:t>
        <a:bodyPr/>
        <a:lstStyle/>
        <a:p>
          <a:r>
            <a:rPr lang="pl-PL" b="1" dirty="0" smtClean="0">
              <a:solidFill>
                <a:schemeClr val="bg1"/>
              </a:solidFill>
              <a:latin typeface="Arial"/>
              <a:cs typeface="Arial" charset="0"/>
            </a:rPr>
            <a:t>samodzielnie wypełniania PAPI</a:t>
          </a:r>
          <a:r>
            <a:rPr lang="pl-PL" b="1" dirty="0" smtClean="0">
              <a:solidFill>
                <a:srgbClr val="000000"/>
              </a:solidFill>
              <a:latin typeface="Arial"/>
              <a:cs typeface="Arial" charset="0"/>
            </a:rPr>
            <a:t> </a:t>
          </a:r>
          <a:r>
            <a:rPr lang="pl-PL" b="1" dirty="0" smtClean="0">
              <a:latin typeface="Arial" charset="0"/>
              <a:cs typeface="Arial" charset="0"/>
            </a:rPr>
            <a:t>lub CAWI (ankieta internetowa) z pracownikami szkoły </a:t>
          </a:r>
          <a:r>
            <a:rPr lang="pl-PL" dirty="0" smtClean="0">
              <a:latin typeface="Arial" charset="0"/>
              <a:cs typeface="Arial" charset="0"/>
            </a:rPr>
            <a:t>w zależności od preferencji</a:t>
          </a:r>
          <a:endParaRPr lang="en-US" b="1" dirty="0">
            <a:latin typeface="Calibri" panose="020F0502020204030204" pitchFamily="34" charset="0"/>
          </a:endParaRPr>
        </a:p>
      </dgm:t>
    </dgm:pt>
    <dgm:pt modelId="{287E5425-1BF3-474C-AB51-6EDAC903E9C0}" type="parTrans" cxnId="{A0E64138-F6D4-4818-BAEF-3F3D25FCADB5}">
      <dgm:prSet/>
      <dgm:spPr/>
      <dgm:t>
        <a:bodyPr/>
        <a:lstStyle/>
        <a:p>
          <a:endParaRPr lang="en-US"/>
        </a:p>
      </dgm:t>
    </dgm:pt>
    <dgm:pt modelId="{8E4F9784-6E13-49C0-B314-D12B1CC97CAC}" type="sibTrans" cxnId="{A0E64138-F6D4-4818-BAEF-3F3D25FCADB5}">
      <dgm:prSet/>
      <dgm:spPr/>
      <dgm:t>
        <a:bodyPr/>
        <a:lstStyle/>
        <a:p>
          <a:endParaRPr lang="en-US"/>
        </a:p>
      </dgm:t>
    </dgm:pt>
    <dgm:pt modelId="{5409631A-41FE-4FA9-B4CA-2C2B5C8F6ED1}">
      <dgm:prSet phldrT="[Tekst]" custT="1"/>
      <dgm:spPr>
        <a:solidFill>
          <a:srgbClr val="F58220"/>
        </a:solidFill>
      </dgm:spPr>
      <dgm:t>
        <a:bodyPr/>
        <a:lstStyle/>
        <a:p>
          <a:r>
            <a:rPr lang="pl-PL" sz="1600" b="1" dirty="0" smtClean="0">
              <a:latin typeface="Calibri" pitchFamily="34" charset="0"/>
            </a:rPr>
            <a:t>DOKUMENTY: </a:t>
          </a:r>
          <a:r>
            <a:rPr lang="pl-PL" altLang="pl-PL" sz="1600" b="1" dirty="0" smtClean="0">
              <a:latin typeface="Calibri" pitchFamily="34" charset="0"/>
            </a:rPr>
            <a:t>Programy profilaktyczne i wychowawcze, Procedury zachowania w sytuacjach zagrożenia</a:t>
          </a:r>
          <a:endParaRPr lang="en-US" sz="1600" b="1" dirty="0">
            <a:latin typeface="Calibri" pitchFamily="34" charset="0"/>
          </a:endParaRPr>
        </a:p>
      </dgm:t>
    </dgm:pt>
    <dgm:pt modelId="{40040763-B79B-47B9-AF5D-970041122EBC}" type="parTrans" cxnId="{D04B6EBE-816A-47F5-B76A-30C538CAF659}">
      <dgm:prSet/>
      <dgm:spPr/>
      <dgm:t>
        <a:bodyPr/>
        <a:lstStyle/>
        <a:p>
          <a:endParaRPr lang="pl-PL"/>
        </a:p>
      </dgm:t>
    </dgm:pt>
    <dgm:pt modelId="{3311C0B6-96D9-4D05-8749-9267439C01A9}" type="sibTrans" cxnId="{D04B6EBE-816A-47F5-B76A-30C538CAF659}">
      <dgm:prSet/>
      <dgm:spPr/>
      <dgm:t>
        <a:bodyPr/>
        <a:lstStyle/>
        <a:p>
          <a:endParaRPr lang="pl-PL"/>
        </a:p>
      </dgm:t>
    </dgm:pt>
    <dgm:pt modelId="{BFDF480F-7A84-4937-A291-FBBB0CB9B8B0}" type="pres">
      <dgm:prSet presAssocID="{D716BE53-885D-46A7-A879-7006D4CEDA3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AA93F90-AED1-47FD-8B44-B861CB3129BB}" type="pres">
      <dgm:prSet presAssocID="{0B7B545E-7406-444A-AA7A-0D521D20AF9D}" presName="compNode" presStyleCnt="0"/>
      <dgm:spPr/>
    </dgm:pt>
    <dgm:pt modelId="{44237161-F582-4865-A7A7-E4C9472E247C}" type="pres">
      <dgm:prSet presAssocID="{0B7B545E-7406-444A-AA7A-0D521D20AF9D}" presName="aNode" presStyleLbl="bgShp" presStyleIdx="0" presStyleCnt="4" custScaleX="79754"/>
      <dgm:spPr/>
      <dgm:t>
        <a:bodyPr/>
        <a:lstStyle/>
        <a:p>
          <a:endParaRPr lang="pl-PL"/>
        </a:p>
      </dgm:t>
    </dgm:pt>
    <dgm:pt modelId="{E5F965ED-AD00-46BA-9C5F-154C75775A20}" type="pres">
      <dgm:prSet presAssocID="{0B7B545E-7406-444A-AA7A-0D521D20AF9D}" presName="textNode" presStyleLbl="bgShp" presStyleIdx="0" presStyleCnt="4"/>
      <dgm:spPr/>
      <dgm:t>
        <a:bodyPr/>
        <a:lstStyle/>
        <a:p>
          <a:endParaRPr lang="pl-PL"/>
        </a:p>
      </dgm:t>
    </dgm:pt>
    <dgm:pt modelId="{741208E9-5783-43BB-BD45-58B249E00556}" type="pres">
      <dgm:prSet presAssocID="{0B7B545E-7406-444A-AA7A-0D521D20AF9D}" presName="compChildNode" presStyleCnt="0"/>
      <dgm:spPr/>
    </dgm:pt>
    <dgm:pt modelId="{B30F4DCF-4D70-4503-BDDC-221816D0905C}" type="pres">
      <dgm:prSet presAssocID="{0B7B545E-7406-444A-AA7A-0D521D20AF9D}" presName="theInnerList" presStyleCnt="0"/>
      <dgm:spPr/>
    </dgm:pt>
    <dgm:pt modelId="{1F859FD4-41EE-474D-9C60-41DE3F490EDB}" type="pres">
      <dgm:prSet presAssocID="{2FD805F9-E334-4E94-B75F-47249D9E3677}" presName="child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27EC0CD-EDCA-4A29-B37F-5630E8F3F2E6}" type="pres">
      <dgm:prSet presAssocID="{2FD805F9-E334-4E94-B75F-47249D9E3677}" presName="aSpace2" presStyleCnt="0"/>
      <dgm:spPr/>
    </dgm:pt>
    <dgm:pt modelId="{C92E2EB8-50BC-45F8-A150-EA3156514BB3}" type="pres">
      <dgm:prSet presAssocID="{03BAA193-291B-45C5-815A-E963B7AF8D3C}" presName="child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150BAA2-8CE7-41CB-9B44-CFDD6740457A}" type="pres">
      <dgm:prSet presAssocID="{03BAA193-291B-45C5-815A-E963B7AF8D3C}" presName="aSpace2" presStyleCnt="0"/>
      <dgm:spPr/>
    </dgm:pt>
    <dgm:pt modelId="{16D0F732-1DF0-4951-B0FC-6EF624496724}" type="pres">
      <dgm:prSet presAssocID="{FFF3AADA-5682-475B-8D6F-EAC38D932F61}" presName="child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9898859-A1A2-4252-8DE4-F604C2D81E7F}" type="pres">
      <dgm:prSet presAssocID="{0B7B545E-7406-444A-AA7A-0D521D20AF9D}" presName="aSpace" presStyleCnt="0"/>
      <dgm:spPr/>
    </dgm:pt>
    <dgm:pt modelId="{5B8A9589-C88D-4DFC-9BE4-77E520656905}" type="pres">
      <dgm:prSet presAssocID="{DAB8F455-2140-48B3-B24A-87C8064C9656}" presName="compNode" presStyleCnt="0"/>
      <dgm:spPr/>
    </dgm:pt>
    <dgm:pt modelId="{734C723E-229C-4703-9812-B2CE0E0313E2}" type="pres">
      <dgm:prSet presAssocID="{DAB8F455-2140-48B3-B24A-87C8064C9656}" presName="aNode" presStyleLbl="bgShp" presStyleIdx="1" presStyleCnt="4" custScaleX="77727"/>
      <dgm:spPr/>
      <dgm:t>
        <a:bodyPr/>
        <a:lstStyle/>
        <a:p>
          <a:endParaRPr lang="en-US"/>
        </a:p>
      </dgm:t>
    </dgm:pt>
    <dgm:pt modelId="{70EDCF25-2CCE-463A-90B1-F1AA9035E129}" type="pres">
      <dgm:prSet presAssocID="{DAB8F455-2140-48B3-B24A-87C8064C9656}" presName="textNode" presStyleLbl="bgShp" presStyleIdx="1" presStyleCnt="4"/>
      <dgm:spPr/>
      <dgm:t>
        <a:bodyPr/>
        <a:lstStyle/>
        <a:p>
          <a:endParaRPr lang="en-US"/>
        </a:p>
      </dgm:t>
    </dgm:pt>
    <dgm:pt modelId="{900115AE-5AB3-4A81-BDC0-DCB4781899B2}" type="pres">
      <dgm:prSet presAssocID="{DAB8F455-2140-48B3-B24A-87C8064C9656}" presName="compChildNode" presStyleCnt="0"/>
      <dgm:spPr/>
    </dgm:pt>
    <dgm:pt modelId="{228C9BC0-3726-4664-9937-63FC1E24C624}" type="pres">
      <dgm:prSet presAssocID="{DAB8F455-2140-48B3-B24A-87C8064C9656}" presName="theInnerList" presStyleCnt="0"/>
      <dgm:spPr/>
    </dgm:pt>
    <dgm:pt modelId="{5470FD5F-8646-43ED-9036-2C0E91F5A0A2}" type="pres">
      <dgm:prSet presAssocID="{0B24DC65-0ECB-4A65-B4BA-A08955AF0860}" presName="child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68D76E-588D-432E-99DF-B983B91C8792}" type="pres">
      <dgm:prSet presAssocID="{0B24DC65-0ECB-4A65-B4BA-A08955AF0860}" presName="aSpace2" presStyleCnt="0"/>
      <dgm:spPr/>
    </dgm:pt>
    <dgm:pt modelId="{E2320FB4-09BD-427F-A6F0-73F429AE567B}" type="pres">
      <dgm:prSet presAssocID="{756883BA-3C9F-45E5-8EC7-AF074C5D282B}" presName="child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1BA93D-D05A-4A26-B0EE-B8D1FA799ACB}" type="pres">
      <dgm:prSet presAssocID="{756883BA-3C9F-45E5-8EC7-AF074C5D282B}" presName="aSpace2" presStyleCnt="0"/>
      <dgm:spPr/>
    </dgm:pt>
    <dgm:pt modelId="{EE7A5DBC-DCF5-4CE7-B322-E9E00739A4F0}" type="pres">
      <dgm:prSet presAssocID="{06651E94-7132-4F18-A776-873B0D544258}" presName="child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ADAA986-9621-4A9D-B197-5D960713EB1D}" type="pres">
      <dgm:prSet presAssocID="{DAB8F455-2140-48B3-B24A-87C8064C9656}" presName="aSpace" presStyleCnt="0"/>
      <dgm:spPr/>
    </dgm:pt>
    <dgm:pt modelId="{DBEDF22C-3702-41B4-AC94-7ED01F656AA2}" type="pres">
      <dgm:prSet presAssocID="{F66A72F2-FD63-4767-BBE0-D25E2266B92D}" presName="compNode" presStyleCnt="0"/>
      <dgm:spPr/>
    </dgm:pt>
    <dgm:pt modelId="{957999E8-4676-4DCF-B89A-09966A051921}" type="pres">
      <dgm:prSet presAssocID="{F66A72F2-FD63-4767-BBE0-D25E2266B92D}" presName="aNode" presStyleLbl="bgShp" presStyleIdx="2" presStyleCnt="4" custScaleX="83005"/>
      <dgm:spPr/>
      <dgm:t>
        <a:bodyPr/>
        <a:lstStyle/>
        <a:p>
          <a:endParaRPr lang="en-US"/>
        </a:p>
      </dgm:t>
    </dgm:pt>
    <dgm:pt modelId="{04A63AB9-61B6-4779-8952-0764F6A590E4}" type="pres">
      <dgm:prSet presAssocID="{F66A72F2-FD63-4767-BBE0-D25E2266B92D}" presName="textNode" presStyleLbl="bgShp" presStyleIdx="2" presStyleCnt="4"/>
      <dgm:spPr/>
      <dgm:t>
        <a:bodyPr/>
        <a:lstStyle/>
        <a:p>
          <a:endParaRPr lang="en-US"/>
        </a:p>
      </dgm:t>
    </dgm:pt>
    <dgm:pt modelId="{F9B74D74-B788-4D32-BE07-13861DF154D5}" type="pres">
      <dgm:prSet presAssocID="{F66A72F2-FD63-4767-BBE0-D25E2266B92D}" presName="compChildNode" presStyleCnt="0"/>
      <dgm:spPr/>
    </dgm:pt>
    <dgm:pt modelId="{AC40E0A8-C7B6-4CC0-9419-2EEA8B75C019}" type="pres">
      <dgm:prSet presAssocID="{F66A72F2-FD63-4767-BBE0-D25E2266B92D}" presName="theInnerList" presStyleCnt="0"/>
      <dgm:spPr/>
    </dgm:pt>
    <dgm:pt modelId="{DCC49002-2632-40C4-AF87-1CE62125F37C}" type="pres">
      <dgm:prSet presAssocID="{E3302D95-3F15-445C-B278-DB46B280A942}" presName="child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6887C0F-17F6-423A-B0EF-3800B46898F5}" type="pres">
      <dgm:prSet presAssocID="{E3302D95-3F15-445C-B278-DB46B280A942}" presName="aSpace2" presStyleCnt="0"/>
      <dgm:spPr/>
    </dgm:pt>
    <dgm:pt modelId="{C0ADE5E3-95C0-4127-B2E9-8942C6435DFB}" type="pres">
      <dgm:prSet presAssocID="{0E32DDA6-87AC-47B6-A4D3-F19E86CC6C6D}" presName="child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F0215EC-4917-4472-8409-E58698AC9143}" type="pres">
      <dgm:prSet presAssocID="{F66A72F2-FD63-4767-BBE0-D25E2266B92D}" presName="aSpace" presStyleCnt="0"/>
      <dgm:spPr/>
    </dgm:pt>
    <dgm:pt modelId="{7AD77C74-7946-4341-B900-1878BD16CAFC}" type="pres">
      <dgm:prSet presAssocID="{A03F69C5-D5B5-4F5B-98B5-C1643E8F095D}" presName="compNode" presStyleCnt="0"/>
      <dgm:spPr/>
    </dgm:pt>
    <dgm:pt modelId="{EF1170FE-73B7-482F-95F7-ABC417E5CF90}" type="pres">
      <dgm:prSet presAssocID="{A03F69C5-D5B5-4F5B-98B5-C1643E8F095D}" presName="aNode" presStyleLbl="bgShp" presStyleIdx="3" presStyleCnt="4"/>
      <dgm:spPr/>
      <dgm:t>
        <a:bodyPr/>
        <a:lstStyle/>
        <a:p>
          <a:endParaRPr lang="pl-PL"/>
        </a:p>
      </dgm:t>
    </dgm:pt>
    <dgm:pt modelId="{D619A4AD-9EDF-4B08-9656-3B6E7A7C5FE4}" type="pres">
      <dgm:prSet presAssocID="{A03F69C5-D5B5-4F5B-98B5-C1643E8F095D}" presName="textNode" presStyleLbl="bgShp" presStyleIdx="3" presStyleCnt="4"/>
      <dgm:spPr/>
      <dgm:t>
        <a:bodyPr/>
        <a:lstStyle/>
        <a:p>
          <a:endParaRPr lang="pl-PL"/>
        </a:p>
      </dgm:t>
    </dgm:pt>
    <dgm:pt modelId="{EA3816E3-566E-4671-B94F-B5E5DF0291E3}" type="pres">
      <dgm:prSet presAssocID="{A03F69C5-D5B5-4F5B-98B5-C1643E8F095D}" presName="compChildNode" presStyleCnt="0"/>
      <dgm:spPr/>
    </dgm:pt>
    <dgm:pt modelId="{D3E0DF18-F477-452F-9919-9C428F7A097E}" type="pres">
      <dgm:prSet presAssocID="{A03F69C5-D5B5-4F5B-98B5-C1643E8F095D}" presName="theInnerList" presStyleCnt="0"/>
      <dgm:spPr/>
    </dgm:pt>
    <dgm:pt modelId="{3108F436-3463-47BB-AADF-4B1014944922}" type="pres">
      <dgm:prSet presAssocID="{5E4032BD-2079-49F7-9EDD-4EB66EFA8EE7}" presName="childNode" presStyleLbl="node1" presStyleIdx="8" presStyleCnt="11" custScaleX="124316" custScaleY="1673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733A37-318F-43CF-B0BD-EFF0AE881786}" type="pres">
      <dgm:prSet presAssocID="{5E4032BD-2079-49F7-9EDD-4EB66EFA8EE7}" presName="aSpace2" presStyleCnt="0"/>
      <dgm:spPr/>
    </dgm:pt>
    <dgm:pt modelId="{33B87240-46A6-4479-82C2-0B666CC740C1}" type="pres">
      <dgm:prSet presAssocID="{DE88C247-C983-468D-94A9-81D6E9CC81AF}" presName="childNode" presStyleLbl="node1" presStyleIdx="9" presStyleCnt="11" custScaleX="125931" custScaleY="340418" custLinFactY="3723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CF889F6-BE3E-41A6-B329-BB876956A471}" type="pres">
      <dgm:prSet presAssocID="{DE88C247-C983-468D-94A9-81D6E9CC81AF}" presName="aSpace2" presStyleCnt="0"/>
      <dgm:spPr/>
    </dgm:pt>
    <dgm:pt modelId="{69077CE3-A4A8-4A1A-BD0E-C5FE5B9E19FC}" type="pres">
      <dgm:prSet presAssocID="{5409631A-41FE-4FA9-B4CA-2C2B5C8F6ED1}" presName="childNode" presStyleLbl="node1" presStyleIdx="10" presStyleCnt="11" custScaleX="125384" custScaleY="285516" custLinFactY="13875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4ED0CE0-9C1A-42A5-BFE7-D0830987564E}" type="presOf" srcId="{DAB8F455-2140-48B3-B24A-87C8064C9656}" destId="{70EDCF25-2CCE-463A-90B1-F1AA9035E129}" srcOrd="1" destOrd="0" presId="urn:microsoft.com/office/officeart/2005/8/layout/lProcess2"/>
    <dgm:cxn modelId="{BC526442-8195-48A3-9118-83D9A9E3D11B}" type="presOf" srcId="{0B24DC65-0ECB-4A65-B4BA-A08955AF0860}" destId="{5470FD5F-8646-43ED-9036-2C0E91F5A0A2}" srcOrd="0" destOrd="0" presId="urn:microsoft.com/office/officeart/2005/8/layout/lProcess2"/>
    <dgm:cxn modelId="{7223B576-81A3-458C-BACB-41738F839A04}" srcId="{D716BE53-885D-46A7-A879-7006D4CEDA30}" destId="{0B7B545E-7406-444A-AA7A-0D521D20AF9D}" srcOrd="0" destOrd="0" parTransId="{AC93E468-633A-4CD0-B3E4-F83B0C6A3D26}" sibTransId="{86052D51-F9A8-4486-AFA3-B01932B0DBFF}"/>
    <dgm:cxn modelId="{A8B6108A-AB39-4643-B5D1-92B8CF4C5DC8}" srcId="{F66A72F2-FD63-4767-BBE0-D25E2266B92D}" destId="{0E32DDA6-87AC-47B6-A4D3-F19E86CC6C6D}" srcOrd="1" destOrd="0" parTransId="{F89E97CA-94C7-44A6-8395-5F64BE159E61}" sibTransId="{15A4CCEC-C982-4CBE-8ACB-CFA6C3BEFB1F}"/>
    <dgm:cxn modelId="{5AC2FAB5-8E3A-44AE-837D-2E6021EFC550}" type="presOf" srcId="{F66A72F2-FD63-4767-BBE0-D25E2266B92D}" destId="{957999E8-4676-4DCF-B89A-09966A051921}" srcOrd="0" destOrd="0" presId="urn:microsoft.com/office/officeart/2005/8/layout/lProcess2"/>
    <dgm:cxn modelId="{52F0DD6E-2494-4C18-96AF-66B7EC487992}" srcId="{0B7B545E-7406-444A-AA7A-0D521D20AF9D}" destId="{FFF3AADA-5682-475B-8D6F-EAC38D932F61}" srcOrd="2" destOrd="0" parTransId="{20E5F05F-889A-4A1A-8D8B-E9852BD85FB4}" sibTransId="{14D17D88-1ECF-40B2-AA82-8BC153096E1A}"/>
    <dgm:cxn modelId="{946F84AC-EF78-421B-A530-046F712E3416}" type="presOf" srcId="{D716BE53-885D-46A7-A879-7006D4CEDA30}" destId="{BFDF480F-7A84-4937-A291-FBBB0CB9B8B0}" srcOrd="0" destOrd="0" presId="urn:microsoft.com/office/officeart/2005/8/layout/lProcess2"/>
    <dgm:cxn modelId="{6FECD44A-A363-4A5A-85F7-58EBB01D9ACE}" type="presOf" srcId="{A03F69C5-D5B5-4F5B-98B5-C1643E8F095D}" destId="{EF1170FE-73B7-482F-95F7-ABC417E5CF90}" srcOrd="0" destOrd="0" presId="urn:microsoft.com/office/officeart/2005/8/layout/lProcess2"/>
    <dgm:cxn modelId="{259CE37F-0043-4459-BB15-7614131DDD50}" type="presOf" srcId="{5409631A-41FE-4FA9-B4CA-2C2B5C8F6ED1}" destId="{69077CE3-A4A8-4A1A-BD0E-C5FE5B9E19FC}" srcOrd="0" destOrd="0" presId="urn:microsoft.com/office/officeart/2005/8/layout/lProcess2"/>
    <dgm:cxn modelId="{472283EA-7830-4960-891E-D54E960458AA}" type="presOf" srcId="{FFF3AADA-5682-475B-8D6F-EAC38D932F61}" destId="{16D0F732-1DF0-4951-B0FC-6EF624496724}" srcOrd="0" destOrd="0" presId="urn:microsoft.com/office/officeart/2005/8/layout/lProcess2"/>
    <dgm:cxn modelId="{20431A30-2511-4483-AA22-C4133B047A5D}" srcId="{A03F69C5-D5B5-4F5B-98B5-C1643E8F095D}" destId="{5E4032BD-2079-49F7-9EDD-4EB66EFA8EE7}" srcOrd="0" destOrd="0" parTransId="{8372649E-082B-4AB7-8719-F01886BC20D0}" sibTransId="{0E3B54C3-50EB-4DDE-A27A-966072BDDB09}"/>
    <dgm:cxn modelId="{676D9C5C-9305-4376-B111-7F3E518818FE}" srcId="{DAB8F455-2140-48B3-B24A-87C8064C9656}" destId="{756883BA-3C9F-45E5-8EC7-AF074C5D282B}" srcOrd="1" destOrd="0" parTransId="{09C32EE0-4217-483D-ACF9-76514F4CB34C}" sibTransId="{5A090A61-74FD-4030-A76D-F1E192F9BD42}"/>
    <dgm:cxn modelId="{7D6A767F-21F4-4CC7-B255-D3E482A8C7F7}" srcId="{DAB8F455-2140-48B3-B24A-87C8064C9656}" destId="{06651E94-7132-4F18-A776-873B0D544258}" srcOrd="2" destOrd="0" parTransId="{C433D7F5-0BD0-42B5-AC6D-020F9A4197D8}" sibTransId="{A88FD682-0AF2-416D-8C3C-2860905C2456}"/>
    <dgm:cxn modelId="{905D80BD-5E0D-4FCA-9B57-2C2BA011FF1C}" srcId="{0B7B545E-7406-444A-AA7A-0D521D20AF9D}" destId="{2FD805F9-E334-4E94-B75F-47249D9E3677}" srcOrd="0" destOrd="0" parTransId="{A65CD182-117C-4695-90F7-D8E6B0D8189C}" sibTransId="{3BADB33E-66A6-4F04-9EF1-9114A8DD4440}"/>
    <dgm:cxn modelId="{E1A1D359-8539-44B8-AA6F-376F4A37CCB8}" type="presOf" srcId="{F66A72F2-FD63-4767-BBE0-D25E2266B92D}" destId="{04A63AB9-61B6-4779-8952-0764F6A590E4}" srcOrd="1" destOrd="0" presId="urn:microsoft.com/office/officeart/2005/8/layout/lProcess2"/>
    <dgm:cxn modelId="{2512D206-F8BC-437F-9B89-F0F4BD99A374}" type="presOf" srcId="{DE88C247-C983-468D-94A9-81D6E9CC81AF}" destId="{33B87240-46A6-4479-82C2-0B666CC740C1}" srcOrd="0" destOrd="0" presId="urn:microsoft.com/office/officeart/2005/8/layout/lProcess2"/>
    <dgm:cxn modelId="{27FBCF15-7574-48B9-AE0B-CA2442BAD00A}" srcId="{D716BE53-885D-46A7-A879-7006D4CEDA30}" destId="{DAB8F455-2140-48B3-B24A-87C8064C9656}" srcOrd="1" destOrd="0" parTransId="{CF798DC2-DC60-454C-907D-509A36103796}" sibTransId="{1D9E502A-40BA-47C8-B4C2-9ECF8755BD5D}"/>
    <dgm:cxn modelId="{205A249A-6F5F-40AD-A6C8-B8DC5DF02CC5}" srcId="{0B7B545E-7406-444A-AA7A-0D521D20AF9D}" destId="{03BAA193-291B-45C5-815A-E963B7AF8D3C}" srcOrd="1" destOrd="0" parTransId="{F16E284E-D357-48AE-B658-880950DB99B7}" sibTransId="{1ABA97D9-B1EC-4026-A4A9-8E5CB196700F}"/>
    <dgm:cxn modelId="{14A4EC63-7FFF-4F92-A37F-563B6F0C58A1}" type="presOf" srcId="{06651E94-7132-4F18-A776-873B0D544258}" destId="{EE7A5DBC-DCF5-4CE7-B322-E9E00739A4F0}" srcOrd="0" destOrd="0" presId="urn:microsoft.com/office/officeart/2005/8/layout/lProcess2"/>
    <dgm:cxn modelId="{47492878-7B4B-4F9D-A1E0-2F5DF201EF1B}" type="presOf" srcId="{A03F69C5-D5B5-4F5B-98B5-C1643E8F095D}" destId="{D619A4AD-9EDF-4B08-9656-3B6E7A7C5FE4}" srcOrd="1" destOrd="0" presId="urn:microsoft.com/office/officeart/2005/8/layout/lProcess2"/>
    <dgm:cxn modelId="{6E0A5A11-46BF-423C-AC7B-D1B5A8BEDE84}" type="presOf" srcId="{2FD805F9-E334-4E94-B75F-47249D9E3677}" destId="{1F859FD4-41EE-474D-9C60-41DE3F490EDB}" srcOrd="0" destOrd="0" presId="urn:microsoft.com/office/officeart/2005/8/layout/lProcess2"/>
    <dgm:cxn modelId="{A0E64138-F6D4-4818-BAEF-3F3D25FCADB5}" srcId="{A03F69C5-D5B5-4F5B-98B5-C1643E8F095D}" destId="{DE88C247-C983-468D-94A9-81D6E9CC81AF}" srcOrd="1" destOrd="0" parTransId="{287E5425-1BF3-474C-AB51-6EDAC903E9C0}" sibTransId="{8E4F9784-6E13-49C0-B314-D12B1CC97CAC}"/>
    <dgm:cxn modelId="{749D4D96-196D-41C1-95F0-B1AF699D3A14}" type="presOf" srcId="{0B7B545E-7406-444A-AA7A-0D521D20AF9D}" destId="{E5F965ED-AD00-46BA-9C5F-154C75775A20}" srcOrd="1" destOrd="0" presId="urn:microsoft.com/office/officeart/2005/8/layout/lProcess2"/>
    <dgm:cxn modelId="{27337D50-5735-444C-B3F1-DF0937EAC54D}" srcId="{DAB8F455-2140-48B3-B24A-87C8064C9656}" destId="{0B24DC65-0ECB-4A65-B4BA-A08955AF0860}" srcOrd="0" destOrd="0" parTransId="{B7EB92CC-82F9-42F1-9BD0-9C8C595D14F3}" sibTransId="{1ED86E5F-6C31-4A67-812E-26668099BCCD}"/>
    <dgm:cxn modelId="{3A2ABB70-7F9C-474F-AA53-4CAB956964DD}" type="presOf" srcId="{E3302D95-3F15-445C-B278-DB46B280A942}" destId="{DCC49002-2632-40C4-AF87-1CE62125F37C}" srcOrd="0" destOrd="0" presId="urn:microsoft.com/office/officeart/2005/8/layout/lProcess2"/>
    <dgm:cxn modelId="{C00289D8-62D3-4958-B057-B14B3870F261}" srcId="{D716BE53-885D-46A7-A879-7006D4CEDA30}" destId="{F66A72F2-FD63-4767-BBE0-D25E2266B92D}" srcOrd="2" destOrd="0" parTransId="{7BF50A2C-E1CA-4C32-8852-3523973D5ABE}" sibTransId="{A6233909-E3DB-440E-9698-1E30F886E017}"/>
    <dgm:cxn modelId="{8548869C-0E6A-43A7-AEC4-58B2CE1B76CD}" type="presOf" srcId="{03BAA193-291B-45C5-815A-E963B7AF8D3C}" destId="{C92E2EB8-50BC-45F8-A150-EA3156514BB3}" srcOrd="0" destOrd="0" presId="urn:microsoft.com/office/officeart/2005/8/layout/lProcess2"/>
    <dgm:cxn modelId="{D2F5DC67-8DFB-4EC7-864A-E25D59B61816}" type="presOf" srcId="{756883BA-3C9F-45E5-8EC7-AF074C5D282B}" destId="{E2320FB4-09BD-427F-A6F0-73F429AE567B}" srcOrd="0" destOrd="0" presId="urn:microsoft.com/office/officeart/2005/8/layout/lProcess2"/>
    <dgm:cxn modelId="{F86815D5-5C88-46C3-AC44-55C47AC8EA47}" type="presOf" srcId="{DAB8F455-2140-48B3-B24A-87C8064C9656}" destId="{734C723E-229C-4703-9812-B2CE0E0313E2}" srcOrd="0" destOrd="0" presId="urn:microsoft.com/office/officeart/2005/8/layout/lProcess2"/>
    <dgm:cxn modelId="{EB389E60-AD54-4E36-AC9A-B4479582526B}" type="presOf" srcId="{0E32DDA6-87AC-47B6-A4D3-F19E86CC6C6D}" destId="{C0ADE5E3-95C0-4127-B2E9-8942C6435DFB}" srcOrd="0" destOrd="0" presId="urn:microsoft.com/office/officeart/2005/8/layout/lProcess2"/>
    <dgm:cxn modelId="{DC10B45D-31AE-4A67-ACBA-B8137B477AA2}" type="presOf" srcId="{0B7B545E-7406-444A-AA7A-0D521D20AF9D}" destId="{44237161-F582-4865-A7A7-E4C9472E247C}" srcOrd="0" destOrd="0" presId="urn:microsoft.com/office/officeart/2005/8/layout/lProcess2"/>
    <dgm:cxn modelId="{4D25DC58-7319-4BE1-BA8B-28E35CE30238}" type="presOf" srcId="{5E4032BD-2079-49F7-9EDD-4EB66EFA8EE7}" destId="{3108F436-3463-47BB-AADF-4B1014944922}" srcOrd="0" destOrd="0" presId="urn:microsoft.com/office/officeart/2005/8/layout/lProcess2"/>
    <dgm:cxn modelId="{8CA8D3C1-33DE-4415-92EB-7C57EDE52CA7}" srcId="{F66A72F2-FD63-4767-BBE0-D25E2266B92D}" destId="{E3302D95-3F15-445C-B278-DB46B280A942}" srcOrd="0" destOrd="0" parTransId="{DBD9E4A2-3674-40FC-A6C2-72BDD6820E0F}" sibTransId="{D7CF947E-2F04-4857-9FDE-9567DFA3CFA2}"/>
    <dgm:cxn modelId="{D04B6EBE-816A-47F5-B76A-30C538CAF659}" srcId="{A03F69C5-D5B5-4F5B-98B5-C1643E8F095D}" destId="{5409631A-41FE-4FA9-B4CA-2C2B5C8F6ED1}" srcOrd="2" destOrd="0" parTransId="{40040763-B79B-47B9-AF5D-970041122EBC}" sibTransId="{3311C0B6-96D9-4D05-8749-9267439C01A9}"/>
    <dgm:cxn modelId="{8A91573D-02D9-4F5C-966E-B9EBBCBFE08A}" srcId="{D716BE53-885D-46A7-A879-7006D4CEDA30}" destId="{A03F69C5-D5B5-4F5B-98B5-C1643E8F095D}" srcOrd="3" destOrd="0" parTransId="{61D690B5-EA5B-4D66-9362-8EC403CE9412}" sibTransId="{50A81538-82E1-4514-BEC8-C9DA72E08745}"/>
    <dgm:cxn modelId="{31213090-004A-4CFD-B610-4E9A3F5DE0F4}" type="presParOf" srcId="{BFDF480F-7A84-4937-A291-FBBB0CB9B8B0}" destId="{2AA93F90-AED1-47FD-8B44-B861CB3129BB}" srcOrd="0" destOrd="0" presId="urn:microsoft.com/office/officeart/2005/8/layout/lProcess2"/>
    <dgm:cxn modelId="{7EBBDF50-0F0F-4792-85D7-861AF890F7D4}" type="presParOf" srcId="{2AA93F90-AED1-47FD-8B44-B861CB3129BB}" destId="{44237161-F582-4865-A7A7-E4C9472E247C}" srcOrd="0" destOrd="0" presId="urn:microsoft.com/office/officeart/2005/8/layout/lProcess2"/>
    <dgm:cxn modelId="{8A96AF96-5043-4F1A-A28C-234135AC4E4C}" type="presParOf" srcId="{2AA93F90-AED1-47FD-8B44-B861CB3129BB}" destId="{E5F965ED-AD00-46BA-9C5F-154C75775A20}" srcOrd="1" destOrd="0" presId="urn:microsoft.com/office/officeart/2005/8/layout/lProcess2"/>
    <dgm:cxn modelId="{031C2A07-B71E-42B5-819C-80CC2206BBAF}" type="presParOf" srcId="{2AA93F90-AED1-47FD-8B44-B861CB3129BB}" destId="{741208E9-5783-43BB-BD45-58B249E00556}" srcOrd="2" destOrd="0" presId="urn:microsoft.com/office/officeart/2005/8/layout/lProcess2"/>
    <dgm:cxn modelId="{753353D7-0A54-44F4-84E8-983C0735CA2E}" type="presParOf" srcId="{741208E9-5783-43BB-BD45-58B249E00556}" destId="{B30F4DCF-4D70-4503-BDDC-221816D0905C}" srcOrd="0" destOrd="0" presId="urn:microsoft.com/office/officeart/2005/8/layout/lProcess2"/>
    <dgm:cxn modelId="{07721D4C-5014-4195-905A-CEE5F49B7945}" type="presParOf" srcId="{B30F4DCF-4D70-4503-BDDC-221816D0905C}" destId="{1F859FD4-41EE-474D-9C60-41DE3F490EDB}" srcOrd="0" destOrd="0" presId="urn:microsoft.com/office/officeart/2005/8/layout/lProcess2"/>
    <dgm:cxn modelId="{20D33C0B-EA97-48BB-88B6-42C5FF5403F0}" type="presParOf" srcId="{B30F4DCF-4D70-4503-BDDC-221816D0905C}" destId="{827EC0CD-EDCA-4A29-B37F-5630E8F3F2E6}" srcOrd="1" destOrd="0" presId="urn:microsoft.com/office/officeart/2005/8/layout/lProcess2"/>
    <dgm:cxn modelId="{3CFB8EDD-FC90-4B9D-B50B-F7E01ADF2D4E}" type="presParOf" srcId="{B30F4DCF-4D70-4503-BDDC-221816D0905C}" destId="{C92E2EB8-50BC-45F8-A150-EA3156514BB3}" srcOrd="2" destOrd="0" presId="urn:microsoft.com/office/officeart/2005/8/layout/lProcess2"/>
    <dgm:cxn modelId="{B8B086B0-1563-42EB-8A1A-4E0C21FD85E5}" type="presParOf" srcId="{B30F4DCF-4D70-4503-BDDC-221816D0905C}" destId="{2150BAA2-8CE7-41CB-9B44-CFDD6740457A}" srcOrd="3" destOrd="0" presId="urn:microsoft.com/office/officeart/2005/8/layout/lProcess2"/>
    <dgm:cxn modelId="{5F97C92E-E301-45CA-848D-7BFA9C037704}" type="presParOf" srcId="{B30F4DCF-4D70-4503-BDDC-221816D0905C}" destId="{16D0F732-1DF0-4951-B0FC-6EF624496724}" srcOrd="4" destOrd="0" presId="urn:microsoft.com/office/officeart/2005/8/layout/lProcess2"/>
    <dgm:cxn modelId="{08048E3E-3CED-44C9-BADC-4FB92341104D}" type="presParOf" srcId="{BFDF480F-7A84-4937-A291-FBBB0CB9B8B0}" destId="{89898859-A1A2-4252-8DE4-F604C2D81E7F}" srcOrd="1" destOrd="0" presId="urn:microsoft.com/office/officeart/2005/8/layout/lProcess2"/>
    <dgm:cxn modelId="{D5CD9294-F24C-4F7F-99A2-C2AAB1041D69}" type="presParOf" srcId="{BFDF480F-7A84-4937-A291-FBBB0CB9B8B0}" destId="{5B8A9589-C88D-4DFC-9BE4-77E520656905}" srcOrd="2" destOrd="0" presId="urn:microsoft.com/office/officeart/2005/8/layout/lProcess2"/>
    <dgm:cxn modelId="{3703EBA1-CDFC-465B-B1BB-1CD20FFFDE66}" type="presParOf" srcId="{5B8A9589-C88D-4DFC-9BE4-77E520656905}" destId="{734C723E-229C-4703-9812-B2CE0E0313E2}" srcOrd="0" destOrd="0" presId="urn:microsoft.com/office/officeart/2005/8/layout/lProcess2"/>
    <dgm:cxn modelId="{9AF7145B-5D29-4F14-A5A6-2F2F4C1D27B7}" type="presParOf" srcId="{5B8A9589-C88D-4DFC-9BE4-77E520656905}" destId="{70EDCF25-2CCE-463A-90B1-F1AA9035E129}" srcOrd="1" destOrd="0" presId="urn:microsoft.com/office/officeart/2005/8/layout/lProcess2"/>
    <dgm:cxn modelId="{03F34E8F-4DCB-4165-8DA9-E9EEB97CA147}" type="presParOf" srcId="{5B8A9589-C88D-4DFC-9BE4-77E520656905}" destId="{900115AE-5AB3-4A81-BDC0-DCB4781899B2}" srcOrd="2" destOrd="0" presId="urn:microsoft.com/office/officeart/2005/8/layout/lProcess2"/>
    <dgm:cxn modelId="{7A675BD0-D6B5-4DCE-BDC4-5DBEBA3193DA}" type="presParOf" srcId="{900115AE-5AB3-4A81-BDC0-DCB4781899B2}" destId="{228C9BC0-3726-4664-9937-63FC1E24C624}" srcOrd="0" destOrd="0" presId="urn:microsoft.com/office/officeart/2005/8/layout/lProcess2"/>
    <dgm:cxn modelId="{E4D5126E-9CF6-4DC3-B128-DF67F0346690}" type="presParOf" srcId="{228C9BC0-3726-4664-9937-63FC1E24C624}" destId="{5470FD5F-8646-43ED-9036-2C0E91F5A0A2}" srcOrd="0" destOrd="0" presId="urn:microsoft.com/office/officeart/2005/8/layout/lProcess2"/>
    <dgm:cxn modelId="{1F7A18F6-28FF-4065-81EE-CC230C817F39}" type="presParOf" srcId="{228C9BC0-3726-4664-9937-63FC1E24C624}" destId="{FA68D76E-588D-432E-99DF-B983B91C8792}" srcOrd="1" destOrd="0" presId="urn:microsoft.com/office/officeart/2005/8/layout/lProcess2"/>
    <dgm:cxn modelId="{73DFC047-C319-4864-9C23-45F7237D5046}" type="presParOf" srcId="{228C9BC0-3726-4664-9937-63FC1E24C624}" destId="{E2320FB4-09BD-427F-A6F0-73F429AE567B}" srcOrd="2" destOrd="0" presId="urn:microsoft.com/office/officeart/2005/8/layout/lProcess2"/>
    <dgm:cxn modelId="{02F729C3-4E82-4636-AD9B-4F6D441C5948}" type="presParOf" srcId="{228C9BC0-3726-4664-9937-63FC1E24C624}" destId="{4E1BA93D-D05A-4A26-B0EE-B8D1FA799ACB}" srcOrd="3" destOrd="0" presId="urn:microsoft.com/office/officeart/2005/8/layout/lProcess2"/>
    <dgm:cxn modelId="{F2C42C94-E6F7-4583-8B68-D0498ECE7ED0}" type="presParOf" srcId="{228C9BC0-3726-4664-9937-63FC1E24C624}" destId="{EE7A5DBC-DCF5-4CE7-B322-E9E00739A4F0}" srcOrd="4" destOrd="0" presId="urn:microsoft.com/office/officeart/2005/8/layout/lProcess2"/>
    <dgm:cxn modelId="{57700B18-C3A9-4CF2-BC30-5157020C3655}" type="presParOf" srcId="{BFDF480F-7A84-4937-A291-FBBB0CB9B8B0}" destId="{CADAA986-9621-4A9D-B197-5D960713EB1D}" srcOrd="3" destOrd="0" presId="urn:microsoft.com/office/officeart/2005/8/layout/lProcess2"/>
    <dgm:cxn modelId="{0EA846DF-EB3E-4C14-B749-A52DFAFC07E3}" type="presParOf" srcId="{BFDF480F-7A84-4937-A291-FBBB0CB9B8B0}" destId="{DBEDF22C-3702-41B4-AC94-7ED01F656AA2}" srcOrd="4" destOrd="0" presId="urn:microsoft.com/office/officeart/2005/8/layout/lProcess2"/>
    <dgm:cxn modelId="{7B06FE01-D0BC-4EC4-8692-DFC7891ECCEF}" type="presParOf" srcId="{DBEDF22C-3702-41B4-AC94-7ED01F656AA2}" destId="{957999E8-4676-4DCF-B89A-09966A051921}" srcOrd="0" destOrd="0" presId="urn:microsoft.com/office/officeart/2005/8/layout/lProcess2"/>
    <dgm:cxn modelId="{F32F2748-127A-4645-8041-DE70A965BD57}" type="presParOf" srcId="{DBEDF22C-3702-41B4-AC94-7ED01F656AA2}" destId="{04A63AB9-61B6-4779-8952-0764F6A590E4}" srcOrd="1" destOrd="0" presId="urn:microsoft.com/office/officeart/2005/8/layout/lProcess2"/>
    <dgm:cxn modelId="{9CB51CE8-F7E3-4FF6-8F96-E942E8186F1C}" type="presParOf" srcId="{DBEDF22C-3702-41B4-AC94-7ED01F656AA2}" destId="{F9B74D74-B788-4D32-BE07-13861DF154D5}" srcOrd="2" destOrd="0" presId="urn:microsoft.com/office/officeart/2005/8/layout/lProcess2"/>
    <dgm:cxn modelId="{C6A71117-8003-4181-9A31-8D60558646A8}" type="presParOf" srcId="{F9B74D74-B788-4D32-BE07-13861DF154D5}" destId="{AC40E0A8-C7B6-4CC0-9419-2EEA8B75C019}" srcOrd="0" destOrd="0" presId="urn:microsoft.com/office/officeart/2005/8/layout/lProcess2"/>
    <dgm:cxn modelId="{B76065FD-5805-475F-BFAF-4AE4415DBAF2}" type="presParOf" srcId="{AC40E0A8-C7B6-4CC0-9419-2EEA8B75C019}" destId="{DCC49002-2632-40C4-AF87-1CE62125F37C}" srcOrd="0" destOrd="0" presId="urn:microsoft.com/office/officeart/2005/8/layout/lProcess2"/>
    <dgm:cxn modelId="{E81469E8-3172-454E-9BA8-4B5F80671ABA}" type="presParOf" srcId="{AC40E0A8-C7B6-4CC0-9419-2EEA8B75C019}" destId="{36887C0F-17F6-423A-B0EF-3800B46898F5}" srcOrd="1" destOrd="0" presId="urn:microsoft.com/office/officeart/2005/8/layout/lProcess2"/>
    <dgm:cxn modelId="{FF1A4D50-D8DB-449F-A203-27ADC6F3D2DB}" type="presParOf" srcId="{AC40E0A8-C7B6-4CC0-9419-2EEA8B75C019}" destId="{C0ADE5E3-95C0-4127-B2E9-8942C6435DFB}" srcOrd="2" destOrd="0" presId="urn:microsoft.com/office/officeart/2005/8/layout/lProcess2"/>
    <dgm:cxn modelId="{37368939-8C32-4D3D-AAA0-3C54D75C927A}" type="presParOf" srcId="{BFDF480F-7A84-4937-A291-FBBB0CB9B8B0}" destId="{2F0215EC-4917-4472-8409-E58698AC9143}" srcOrd="5" destOrd="0" presId="urn:microsoft.com/office/officeart/2005/8/layout/lProcess2"/>
    <dgm:cxn modelId="{F949B846-366E-42B4-8638-7ABD8CEF8BAE}" type="presParOf" srcId="{BFDF480F-7A84-4937-A291-FBBB0CB9B8B0}" destId="{7AD77C74-7946-4341-B900-1878BD16CAFC}" srcOrd="6" destOrd="0" presId="urn:microsoft.com/office/officeart/2005/8/layout/lProcess2"/>
    <dgm:cxn modelId="{BB73E094-C141-4E66-B957-3AA69CBC1E00}" type="presParOf" srcId="{7AD77C74-7946-4341-B900-1878BD16CAFC}" destId="{EF1170FE-73B7-482F-95F7-ABC417E5CF90}" srcOrd="0" destOrd="0" presId="urn:microsoft.com/office/officeart/2005/8/layout/lProcess2"/>
    <dgm:cxn modelId="{EAB4ADEF-22B7-4FCA-8D8C-D695BA97FF0B}" type="presParOf" srcId="{7AD77C74-7946-4341-B900-1878BD16CAFC}" destId="{D619A4AD-9EDF-4B08-9656-3B6E7A7C5FE4}" srcOrd="1" destOrd="0" presId="urn:microsoft.com/office/officeart/2005/8/layout/lProcess2"/>
    <dgm:cxn modelId="{7010507D-0C99-4B65-9554-6DFFC8A34CB2}" type="presParOf" srcId="{7AD77C74-7946-4341-B900-1878BD16CAFC}" destId="{EA3816E3-566E-4671-B94F-B5E5DF0291E3}" srcOrd="2" destOrd="0" presId="urn:microsoft.com/office/officeart/2005/8/layout/lProcess2"/>
    <dgm:cxn modelId="{F67C80C6-DE31-47E3-A178-0924A100DE97}" type="presParOf" srcId="{EA3816E3-566E-4671-B94F-B5E5DF0291E3}" destId="{D3E0DF18-F477-452F-9919-9C428F7A097E}" srcOrd="0" destOrd="0" presId="urn:microsoft.com/office/officeart/2005/8/layout/lProcess2"/>
    <dgm:cxn modelId="{265C939F-63EE-4090-8FBF-81CAF62BB9CE}" type="presParOf" srcId="{D3E0DF18-F477-452F-9919-9C428F7A097E}" destId="{3108F436-3463-47BB-AADF-4B1014944922}" srcOrd="0" destOrd="0" presId="urn:microsoft.com/office/officeart/2005/8/layout/lProcess2"/>
    <dgm:cxn modelId="{E521E9CF-599A-4ABA-B5F1-A4A9EB2D9A67}" type="presParOf" srcId="{D3E0DF18-F477-452F-9919-9C428F7A097E}" destId="{04733A37-318F-43CF-B0BD-EFF0AE881786}" srcOrd="1" destOrd="0" presId="urn:microsoft.com/office/officeart/2005/8/layout/lProcess2"/>
    <dgm:cxn modelId="{5EB777D6-9766-4120-8896-EAE174D2B707}" type="presParOf" srcId="{D3E0DF18-F477-452F-9919-9C428F7A097E}" destId="{33B87240-46A6-4479-82C2-0B666CC740C1}" srcOrd="2" destOrd="0" presId="urn:microsoft.com/office/officeart/2005/8/layout/lProcess2"/>
    <dgm:cxn modelId="{3B7C2A80-252D-4B59-8269-6AC163C2F4AB}" type="presParOf" srcId="{D3E0DF18-F477-452F-9919-9C428F7A097E}" destId="{1CF889F6-BE3E-41A6-B329-BB876956A471}" srcOrd="3" destOrd="0" presId="urn:microsoft.com/office/officeart/2005/8/layout/lProcess2"/>
    <dgm:cxn modelId="{CC8AA879-008C-4494-8A24-17652C9FD937}" type="presParOf" srcId="{D3E0DF18-F477-452F-9919-9C428F7A097E}" destId="{69077CE3-A4A8-4A1A-BD0E-C5FE5B9E19F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426970-18D9-40C9-B40A-273178BFD68E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621F78-851E-4336-A966-6EDEAD552BE3}" type="pres">
      <dgm:prSet presAssocID="{6A426970-18D9-40C9-B40A-273178BFD68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041DE902-EECA-48D1-80C4-97CD8D627D07}" type="presOf" srcId="{6A426970-18D9-40C9-B40A-273178BFD68E}" destId="{0F621F78-851E-4336-A966-6EDEAD552BE3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37161-F582-4865-A7A7-E4C9472E247C}">
      <dsp:nvSpPr>
        <dsp:cNvPr id="0" name=""/>
        <dsp:cNvSpPr/>
      </dsp:nvSpPr>
      <dsp:spPr>
        <a:xfrm>
          <a:off x="4981" y="0"/>
          <a:ext cx="2178862" cy="47526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latin typeface="Calibri" panose="020F0502020204030204" pitchFamily="34" charset="0"/>
            </a:rPr>
            <a:t>Przegląd badań</a:t>
          </a:r>
          <a:endParaRPr lang="en-US" sz="2800" b="1" kern="1200" dirty="0">
            <a:latin typeface="Calibri" panose="020F0502020204030204" pitchFamily="34" charset="0"/>
          </a:endParaRPr>
        </a:p>
      </dsp:txBody>
      <dsp:txXfrm>
        <a:off x="4981" y="0"/>
        <a:ext cx="2178862" cy="1425786"/>
      </dsp:txXfrm>
    </dsp:sp>
    <dsp:sp modelId="{1F859FD4-41EE-474D-9C60-41DE3F490EDB}">
      <dsp:nvSpPr>
        <dsp:cNvPr id="0" name=""/>
        <dsp:cNvSpPr/>
      </dsp:nvSpPr>
      <dsp:spPr>
        <a:xfrm>
          <a:off x="1621" y="1426192"/>
          <a:ext cx="2185583" cy="933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Przemoc i agresja</a:t>
          </a:r>
          <a:endParaRPr lang="en-US" sz="2200" b="1" kern="1200" dirty="0">
            <a:latin typeface="Calibri" panose="020F0502020204030204" pitchFamily="34" charset="0"/>
          </a:endParaRPr>
        </a:p>
      </dsp:txBody>
      <dsp:txXfrm>
        <a:off x="28968" y="1453539"/>
        <a:ext cx="2130889" cy="879005"/>
      </dsp:txXfrm>
    </dsp:sp>
    <dsp:sp modelId="{C92E2EB8-50BC-45F8-A150-EA3156514BB3}">
      <dsp:nvSpPr>
        <dsp:cNvPr id="0" name=""/>
        <dsp:cNvSpPr/>
      </dsp:nvSpPr>
      <dsp:spPr>
        <a:xfrm>
          <a:off x="1621" y="2503538"/>
          <a:ext cx="2185583" cy="933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Klimat szkoły</a:t>
          </a:r>
          <a:endParaRPr lang="en-US" sz="2200" b="1" kern="1200" dirty="0">
            <a:latin typeface="Calibri" panose="020F0502020204030204" pitchFamily="34" charset="0"/>
          </a:endParaRPr>
        </a:p>
      </dsp:txBody>
      <dsp:txXfrm>
        <a:off x="28968" y="2530885"/>
        <a:ext cx="2130889" cy="879005"/>
      </dsp:txXfrm>
    </dsp:sp>
    <dsp:sp modelId="{16D0F732-1DF0-4951-B0FC-6EF624496724}">
      <dsp:nvSpPr>
        <dsp:cNvPr id="0" name=""/>
        <dsp:cNvSpPr/>
      </dsp:nvSpPr>
      <dsp:spPr>
        <a:xfrm>
          <a:off x="1621" y="3580884"/>
          <a:ext cx="2185583" cy="933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Narzędzia badawcze</a:t>
          </a:r>
          <a:endParaRPr lang="en-US" sz="2200" b="1" kern="1200" dirty="0">
            <a:latin typeface="Calibri" panose="020F0502020204030204" pitchFamily="34" charset="0"/>
          </a:endParaRPr>
        </a:p>
      </dsp:txBody>
      <dsp:txXfrm>
        <a:off x="28968" y="3608231"/>
        <a:ext cx="2130889" cy="879005"/>
      </dsp:txXfrm>
    </dsp:sp>
    <dsp:sp modelId="{734C723E-229C-4703-9812-B2CE0E0313E2}">
      <dsp:nvSpPr>
        <dsp:cNvPr id="0" name=""/>
        <dsp:cNvSpPr/>
      </dsp:nvSpPr>
      <dsp:spPr>
        <a:xfrm>
          <a:off x="2423152" y="0"/>
          <a:ext cx="2123485" cy="47526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latin typeface="Calibri" panose="020F0502020204030204" pitchFamily="34" charset="0"/>
            </a:rPr>
            <a:t>Eksploracja - wywiady</a:t>
          </a:r>
          <a:endParaRPr lang="en-US" sz="2800" b="1" kern="1200" dirty="0">
            <a:latin typeface="Calibri" panose="020F0502020204030204" pitchFamily="34" charset="0"/>
          </a:endParaRPr>
        </a:p>
      </dsp:txBody>
      <dsp:txXfrm>
        <a:off x="2423152" y="0"/>
        <a:ext cx="2123485" cy="1425786"/>
      </dsp:txXfrm>
    </dsp:sp>
    <dsp:sp modelId="{5470FD5F-8646-43ED-9036-2C0E91F5A0A2}">
      <dsp:nvSpPr>
        <dsp:cNvPr id="0" name=""/>
        <dsp:cNvSpPr/>
      </dsp:nvSpPr>
      <dsp:spPr>
        <a:xfrm>
          <a:off x="2392103" y="1426192"/>
          <a:ext cx="2185583" cy="933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Wywiady eksperckie</a:t>
          </a:r>
          <a:endParaRPr lang="en-US" sz="2200" b="1" kern="1200" dirty="0">
            <a:latin typeface="Calibri" panose="020F0502020204030204" pitchFamily="34" charset="0"/>
          </a:endParaRPr>
        </a:p>
      </dsp:txBody>
      <dsp:txXfrm>
        <a:off x="2419450" y="1453539"/>
        <a:ext cx="2130889" cy="879005"/>
      </dsp:txXfrm>
    </dsp:sp>
    <dsp:sp modelId="{E2320FB4-09BD-427F-A6F0-73F429AE567B}">
      <dsp:nvSpPr>
        <dsp:cNvPr id="0" name=""/>
        <dsp:cNvSpPr/>
      </dsp:nvSpPr>
      <dsp:spPr>
        <a:xfrm>
          <a:off x="2392103" y="2503538"/>
          <a:ext cx="2185583" cy="933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IDI z uczniami</a:t>
          </a:r>
          <a:endParaRPr lang="en-US" sz="2200" b="1" kern="1200" dirty="0">
            <a:latin typeface="Calibri" panose="020F0502020204030204" pitchFamily="34" charset="0"/>
          </a:endParaRPr>
        </a:p>
      </dsp:txBody>
      <dsp:txXfrm>
        <a:off x="2419450" y="2530885"/>
        <a:ext cx="2130889" cy="879005"/>
      </dsp:txXfrm>
    </dsp:sp>
    <dsp:sp modelId="{EE7A5DBC-DCF5-4CE7-B322-E9E00739A4F0}">
      <dsp:nvSpPr>
        <dsp:cNvPr id="0" name=""/>
        <dsp:cNvSpPr/>
      </dsp:nvSpPr>
      <dsp:spPr>
        <a:xfrm>
          <a:off x="2392103" y="3580884"/>
          <a:ext cx="2185583" cy="933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FGI z uczniami</a:t>
          </a:r>
          <a:endParaRPr lang="en-US" sz="2200" b="1" kern="1200" dirty="0">
            <a:latin typeface="Calibri" panose="020F0502020204030204" pitchFamily="34" charset="0"/>
          </a:endParaRPr>
        </a:p>
      </dsp:txBody>
      <dsp:txXfrm>
        <a:off x="2419450" y="3608231"/>
        <a:ext cx="2130889" cy="879005"/>
      </dsp:txXfrm>
    </dsp:sp>
    <dsp:sp modelId="{957999E8-4676-4DCF-B89A-09966A051921}">
      <dsp:nvSpPr>
        <dsp:cNvPr id="0" name=""/>
        <dsp:cNvSpPr/>
      </dsp:nvSpPr>
      <dsp:spPr>
        <a:xfrm>
          <a:off x="4782584" y="0"/>
          <a:ext cx="2267679" cy="47526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latin typeface="Calibri" panose="020F0502020204030204" pitchFamily="34" charset="0"/>
            </a:rPr>
            <a:t>Pilotaż w 15 szkołach</a:t>
          </a:r>
          <a:endParaRPr lang="en-US" sz="2800" b="1" kern="1200" dirty="0">
            <a:latin typeface="Calibri" panose="020F0502020204030204" pitchFamily="34" charset="0"/>
          </a:endParaRPr>
        </a:p>
      </dsp:txBody>
      <dsp:txXfrm>
        <a:off x="4782584" y="0"/>
        <a:ext cx="2267679" cy="1425786"/>
      </dsp:txXfrm>
    </dsp:sp>
    <dsp:sp modelId="{DCC49002-2632-40C4-AF87-1CE62125F37C}">
      <dsp:nvSpPr>
        <dsp:cNvPr id="0" name=""/>
        <dsp:cNvSpPr/>
      </dsp:nvSpPr>
      <dsp:spPr>
        <a:xfrm>
          <a:off x="4823632" y="1427178"/>
          <a:ext cx="2185583" cy="1432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PAPI audytoryjna z uczniami</a:t>
          </a:r>
          <a:endParaRPr lang="en-US" sz="2200" b="1" kern="1200" dirty="0">
            <a:latin typeface="Calibri" panose="020F0502020204030204" pitchFamily="34" charset="0"/>
          </a:endParaRPr>
        </a:p>
      </dsp:txBody>
      <dsp:txXfrm>
        <a:off x="4865603" y="1469149"/>
        <a:ext cx="2101641" cy="1349038"/>
      </dsp:txXfrm>
    </dsp:sp>
    <dsp:sp modelId="{C0ADE5E3-95C0-4127-B2E9-8942C6435DFB}">
      <dsp:nvSpPr>
        <dsp:cNvPr id="0" name=""/>
        <dsp:cNvSpPr/>
      </dsp:nvSpPr>
      <dsp:spPr>
        <a:xfrm>
          <a:off x="4823632" y="3080618"/>
          <a:ext cx="2185583" cy="1432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>
              <a:latin typeface="Calibri" panose="020F0502020204030204" pitchFamily="34" charset="0"/>
            </a:rPr>
            <a:t>CAWI z nauczycielami</a:t>
          </a:r>
          <a:endParaRPr lang="en-US" sz="2200" b="1" kern="1200" dirty="0">
            <a:latin typeface="Calibri" panose="020F0502020204030204" pitchFamily="34" charset="0"/>
          </a:endParaRPr>
        </a:p>
      </dsp:txBody>
      <dsp:txXfrm>
        <a:off x="4865603" y="3122589"/>
        <a:ext cx="2101641" cy="1349038"/>
      </dsp:txXfrm>
    </dsp:sp>
    <dsp:sp modelId="{EF1170FE-73B7-482F-95F7-ABC417E5CF90}">
      <dsp:nvSpPr>
        <dsp:cNvPr id="0" name=""/>
        <dsp:cNvSpPr/>
      </dsp:nvSpPr>
      <dsp:spPr>
        <a:xfrm>
          <a:off x="7265336" y="0"/>
          <a:ext cx="2731979" cy="4752621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latin typeface="Calibri" panose="020F0502020204030204" pitchFamily="34" charset="0"/>
            </a:rPr>
            <a:t>Badanie główne w 185 szkołach (XI-XII 2014)</a:t>
          </a:r>
          <a:endParaRPr lang="en-US" sz="2800" b="1" kern="1200" dirty="0">
            <a:latin typeface="Calibri" panose="020F0502020204030204" pitchFamily="34" charset="0"/>
          </a:endParaRPr>
        </a:p>
      </dsp:txBody>
      <dsp:txXfrm>
        <a:off x="7265336" y="0"/>
        <a:ext cx="2731979" cy="1425786"/>
      </dsp:txXfrm>
    </dsp:sp>
    <dsp:sp modelId="{3108F436-3463-47BB-AADF-4B1014944922}">
      <dsp:nvSpPr>
        <dsp:cNvPr id="0" name=""/>
        <dsp:cNvSpPr/>
      </dsp:nvSpPr>
      <dsp:spPr>
        <a:xfrm>
          <a:off x="7272811" y="1426027"/>
          <a:ext cx="2717029" cy="627151"/>
        </a:xfrm>
        <a:prstGeom prst="roundRect">
          <a:avLst>
            <a:gd name="adj" fmla="val 10000"/>
          </a:avLst>
        </a:prstGeom>
        <a:solidFill>
          <a:srgbClr val="F5822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Calibri" panose="020F0502020204030204" pitchFamily="34" charset="0"/>
            </a:rPr>
            <a:t>PAPI audytoryjna z uczniami</a:t>
          </a:r>
          <a:endParaRPr lang="en-US" sz="2000" b="1" kern="1200" dirty="0">
            <a:latin typeface="Calibri" panose="020F0502020204030204" pitchFamily="34" charset="0"/>
          </a:endParaRPr>
        </a:p>
      </dsp:txBody>
      <dsp:txXfrm>
        <a:off x="7291180" y="1444396"/>
        <a:ext cx="2680291" cy="590413"/>
      </dsp:txXfrm>
    </dsp:sp>
    <dsp:sp modelId="{33B87240-46A6-4479-82C2-0B666CC740C1}">
      <dsp:nvSpPr>
        <dsp:cNvPr id="0" name=""/>
        <dsp:cNvSpPr/>
      </dsp:nvSpPr>
      <dsp:spPr>
        <a:xfrm>
          <a:off x="7255162" y="2182469"/>
          <a:ext cx="2752326" cy="1276014"/>
        </a:xfrm>
        <a:prstGeom prst="roundRect">
          <a:avLst>
            <a:gd name="adj" fmla="val 10000"/>
          </a:avLst>
        </a:prstGeom>
        <a:solidFill>
          <a:srgbClr val="F5822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  <a:latin typeface="Arial"/>
              <a:cs typeface="Arial" charset="0"/>
            </a:rPr>
            <a:t>samodzielnie wypełniania PAPI</a:t>
          </a:r>
          <a:r>
            <a:rPr lang="pl-PL" sz="1600" b="1" kern="1200" dirty="0" smtClean="0">
              <a:solidFill>
                <a:srgbClr val="000000"/>
              </a:solidFill>
              <a:latin typeface="Arial"/>
              <a:cs typeface="Arial" charset="0"/>
            </a:rPr>
            <a:t> </a:t>
          </a:r>
          <a:r>
            <a:rPr lang="pl-PL" sz="1600" b="1" kern="1200" dirty="0" smtClean="0">
              <a:latin typeface="Arial" charset="0"/>
              <a:cs typeface="Arial" charset="0"/>
            </a:rPr>
            <a:t>lub CAWI (ankieta internetowa) z pracownikami szkoły </a:t>
          </a:r>
          <a:r>
            <a:rPr lang="pl-PL" sz="1600" kern="1200" dirty="0" smtClean="0">
              <a:latin typeface="Arial" charset="0"/>
              <a:cs typeface="Arial" charset="0"/>
            </a:rPr>
            <a:t>w zależności od preferencji</a:t>
          </a:r>
          <a:endParaRPr lang="en-US" sz="1600" b="1" kern="1200" dirty="0">
            <a:latin typeface="Calibri" panose="020F0502020204030204" pitchFamily="34" charset="0"/>
          </a:endParaRPr>
        </a:p>
      </dsp:txBody>
      <dsp:txXfrm>
        <a:off x="7292535" y="2219842"/>
        <a:ext cx="2677580" cy="1201268"/>
      </dsp:txXfrm>
    </dsp:sp>
    <dsp:sp modelId="{69077CE3-A4A8-4A1A-BD0E-C5FE5B9E19FC}">
      <dsp:nvSpPr>
        <dsp:cNvPr id="0" name=""/>
        <dsp:cNvSpPr/>
      </dsp:nvSpPr>
      <dsp:spPr>
        <a:xfrm>
          <a:off x="7261140" y="3554204"/>
          <a:ext cx="2740371" cy="1070221"/>
        </a:xfrm>
        <a:prstGeom prst="roundRect">
          <a:avLst>
            <a:gd name="adj" fmla="val 10000"/>
          </a:avLst>
        </a:prstGeom>
        <a:solidFill>
          <a:srgbClr val="F5822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Calibri" pitchFamily="34" charset="0"/>
            </a:rPr>
            <a:t>DOKUMENTY: </a:t>
          </a:r>
          <a:r>
            <a:rPr lang="pl-PL" altLang="pl-PL" sz="1600" b="1" kern="1200" dirty="0" smtClean="0">
              <a:latin typeface="Calibri" pitchFamily="34" charset="0"/>
            </a:rPr>
            <a:t>Programy profilaktyczne i wychowawcze, Procedury zachowania w sytuacjach zagrożenia</a:t>
          </a:r>
          <a:endParaRPr lang="en-US" sz="1600" b="1" kern="1200" dirty="0">
            <a:latin typeface="Calibri" pitchFamily="34" charset="0"/>
          </a:endParaRPr>
        </a:p>
      </dsp:txBody>
      <dsp:txXfrm>
        <a:off x="7292486" y="3585550"/>
        <a:ext cx="2677679" cy="10075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C515703-0183-4854-9D62-5691AE1DC24E}" type="datetimeFigureOut">
              <a:rPr lang="pl-PL"/>
              <a:pPr>
                <a:defRPr/>
              </a:pPr>
              <a:t>2015-09-23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768350"/>
            <a:ext cx="54260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001E41A-8EFF-4886-8E56-654472EF785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561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D9CD11-4ED7-4F64-A6C0-649340374942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00F13B-95A5-4A5D-B164-86DBB2A69597}" type="slidenum">
              <a:rPr lang="pl-PL" smtClean="0"/>
              <a:pPr>
                <a:defRPr/>
              </a:pPr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03AFE3-BF9D-4318-B245-8468144B0E4F}" type="slidenum">
              <a:rPr lang="pl-PL" smtClean="0"/>
              <a:pPr>
                <a:defRPr/>
              </a:pPr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01E41A-8EFF-4886-8E56-654472EF7851}" type="slidenum">
              <a:rPr lang="pl-PL" smtClean="0"/>
              <a:pPr>
                <a:defRPr/>
              </a:pPr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4606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B0E814-8120-4115-AA6A-D7C48EC03560}" type="slidenum">
              <a:rPr lang="pl-PL" smtClean="0"/>
              <a:pPr>
                <a:defRPr/>
              </a:pPr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01E41A-8EFF-4886-8E56-654472EF7851}" type="slidenum">
              <a:rPr lang="pl-PL" smtClean="0"/>
              <a:pPr>
                <a:defRPr/>
              </a:pPr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2907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01E41A-8EFF-4886-8E56-654472EF7851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77098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09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8608DE2B-6B1A-41AF-97CB-9349BF653019}" type="slidenum">
              <a:rPr lang="pl-PL" altLang="pl-PL" sz="1200" smtClean="0"/>
              <a:pPr eaLnBrk="1" hangingPunct="1">
                <a:defRPr/>
              </a:pPr>
              <a:t>19</a:t>
            </a:fld>
            <a:endParaRPr lang="pl-PL" altLang="pl-PL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B86F2D04-F6B1-4A2F-8FB0-6B8E24C2F7F2}" type="slidenum">
              <a:rPr lang="pl-PL" altLang="pl-PL" sz="1200" smtClean="0"/>
              <a:pPr eaLnBrk="1" hangingPunct="1">
                <a:defRPr/>
              </a:pPr>
              <a:t>20</a:t>
            </a:fld>
            <a:endParaRPr lang="pl-PL" altLang="pl-PL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30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B97D1210-4B98-4C7C-8826-4E037AE8B2E7}" type="slidenum">
              <a:rPr lang="pl-PL" altLang="pl-PL" sz="1200" smtClean="0"/>
              <a:pPr eaLnBrk="1" hangingPunct="1">
                <a:defRPr/>
              </a:pPr>
              <a:t>21</a:t>
            </a:fld>
            <a:endParaRPr lang="pl-PL" altLang="pl-PL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B44749-7049-4877-AA8F-DC331A29B319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0016C7-AD74-4AA2-8009-CDC43AD2DF21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01E41A-8EFF-4886-8E56-654472EF7851}" type="slidenum">
              <a:rPr lang="pl-PL" smtClean="0"/>
              <a:pPr>
                <a:defRPr/>
              </a:pPr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72899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pl-PL" dirty="0"/>
          </a:p>
        </p:txBody>
      </p:sp>
      <p:sp>
        <p:nvSpPr>
          <p:cNvPr id="450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A5238FE9-AACB-4DE4-A849-7953AB442178}" type="slidenum">
              <a:rPr lang="pl-PL" altLang="pl-PL" sz="1200" smtClean="0"/>
              <a:pPr eaLnBrk="1" hangingPunct="1">
                <a:defRPr/>
              </a:pPr>
              <a:t>24</a:t>
            </a:fld>
            <a:endParaRPr lang="pl-PL" altLang="pl-PL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608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49693485-693C-4EFB-98F2-EAC923814C85}" type="slidenum">
              <a:rPr lang="pl-PL" altLang="pl-PL" sz="1200" smtClean="0"/>
              <a:pPr eaLnBrk="1" hangingPunct="1">
                <a:defRPr/>
              </a:pPr>
              <a:t>25</a:t>
            </a:fld>
            <a:endParaRPr lang="pl-PL" altLang="pl-PL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3C9DDA-BB40-463A-91B1-51B21FEFB37B}" type="slidenum">
              <a:rPr lang="pl-PL" smtClean="0"/>
              <a:pPr>
                <a:defRPr/>
              </a:pPr>
              <a:t>26</a:t>
            </a:fld>
            <a:endParaRPr lang="pl-P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6554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C771C83-AD51-45B9-B10B-3DB96EA49D63}" type="slidenum">
              <a:rPr lang="pl-PL" smtClean="0"/>
              <a:pPr>
                <a:defRPr/>
              </a:pPr>
              <a:t>27</a:t>
            </a:fld>
            <a:endParaRPr lang="pl-P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01E41A-8EFF-4886-8E56-654472EF7851}" type="slidenum">
              <a:rPr lang="pl-PL" smtClean="0"/>
              <a:pPr>
                <a:defRPr/>
              </a:pPr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8089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2FEEA2-84A4-4082-A2A3-34EDB7B657B2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DC1192-4F75-4273-B252-E57880650ADF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AFC7C8-300D-476C-9AB8-148596E12670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39F73D-E9A6-4631-9C78-C9D6772D11D8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13AB77-7DAD-4689-82EC-F9BBBFCFFFC5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B6BFF9-C929-4DA7-86AF-70FDC42E290F}" type="slidenum">
              <a:rPr lang="pl-PL" smtClean="0"/>
              <a:pPr>
                <a:defRPr/>
              </a:pPr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25F62C-366F-4388-88E6-D29BCD560669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BE-projekt-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88638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46475" y="1476375"/>
            <a:ext cx="6696075" cy="4392613"/>
          </a:xfrm>
        </p:spPr>
        <p:txBody>
          <a:bodyPr/>
          <a:lstStyle>
            <a:lvl1pPr>
              <a:defRPr sz="2800"/>
            </a:lvl1pPr>
          </a:lstStyle>
          <a:p>
            <a:r>
              <a:rPr lang="pt-PT"/>
              <a:t>Kliknij, aby edytować styl wzorca tytułu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46475" y="6156325"/>
            <a:ext cx="6696075" cy="419100"/>
          </a:xfrm>
        </p:spPr>
        <p:txBody>
          <a:bodyPr/>
          <a:lstStyle>
            <a:lvl1pPr>
              <a:defRPr sz="1000"/>
            </a:lvl1pPr>
          </a:lstStyle>
          <a:p>
            <a:r>
              <a:rPr lang="pt-PT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145463" y="323850"/>
            <a:ext cx="2012950" cy="60483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2106613" y="323850"/>
            <a:ext cx="5886450" cy="60483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IBE-projekt-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88638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66381" y="3780632"/>
            <a:ext cx="7776171" cy="2088357"/>
          </a:xfrm>
        </p:spPr>
        <p:txBody>
          <a:bodyPr/>
          <a:lstStyle>
            <a:lvl1pPr>
              <a:defRPr sz="4000"/>
            </a:lvl1pPr>
          </a:lstStyle>
          <a:p>
            <a:r>
              <a:rPr lang="pt-PT" dirty="0"/>
              <a:t>Kliknij, aby edytować styl wzorca tytułu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38388" y="2349500"/>
            <a:ext cx="7353325" cy="1620838"/>
          </a:xfrm>
          <a:prstGeom prst="rect">
            <a:avLst/>
          </a:prstGeom>
        </p:spPr>
        <p:txBody>
          <a:bodyPr/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06613" y="1187450"/>
            <a:ext cx="3949700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08713" y="1187450"/>
            <a:ext cx="3949700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06340" y="303213"/>
            <a:ext cx="8052073" cy="1260475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EEppp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10688638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06613" y="323850"/>
            <a:ext cx="80518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l-PL" smtClean="0"/>
              <a:t>Kliknij, aby edytować styl wzorca tytułu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06613" y="1187450"/>
            <a:ext cx="80518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l-PL" smtClean="0"/>
              <a:t>Kliknij, aby edytować style wzorca tekstu</a:t>
            </a:r>
          </a:p>
          <a:p>
            <a:pPr lvl="1"/>
            <a:r>
              <a:rPr lang="pt-PT" altLang="pl-PL" smtClean="0"/>
              <a:t>Drugi pozio</a:t>
            </a:r>
            <a:r>
              <a:rPr lang="pl-PL" altLang="pl-PL" smtClean="0"/>
              <a:t>m</a:t>
            </a:r>
            <a:endParaRPr lang="pt-PT" altLang="pl-PL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7" r:id="rId1"/>
    <p:sldLayoutId id="2147484528" r:id="rId2"/>
    <p:sldLayoutId id="2147484529" r:id="rId3"/>
    <p:sldLayoutId id="2147484530" r:id="rId4"/>
    <p:sldLayoutId id="2147484531" r:id="rId5"/>
    <p:sldLayoutId id="2147484532" r:id="rId6"/>
    <p:sldLayoutId id="2147484533" r:id="rId7"/>
    <p:sldLayoutId id="2147484534" r:id="rId8"/>
    <p:sldLayoutId id="2147484535" r:id="rId9"/>
    <p:sldLayoutId id="2147484536" r:id="rId10"/>
    <p:sldLayoutId id="2147484537" r:id="rId11"/>
    <p:sldLayoutId id="214748453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50000"/>
        </a:spcAft>
        <a:buClr>
          <a:srgbClr val="F58220"/>
        </a:buClr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65138" indent="-285750" algn="l" rtl="0" eaLnBrk="0" fontAlgn="base" hangingPunct="0">
        <a:spcBef>
          <a:spcPct val="50000"/>
        </a:spcBef>
        <a:spcAft>
          <a:spcPct val="50000"/>
        </a:spcAft>
        <a:buClr>
          <a:srgbClr val="F58220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233488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41475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IBE-projekt-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0688638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9"/>
          <p:cNvSpPr>
            <a:spLocks noChangeArrowheads="1"/>
          </p:cNvSpPr>
          <p:nvPr userDrawn="1"/>
        </p:nvSpPr>
        <p:spPr bwMode="auto">
          <a:xfrm>
            <a:off x="3617913" y="4711700"/>
            <a:ext cx="6800850" cy="17335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l-PL" altLang="pl-PL" sz="1400" b="1" smtClean="0"/>
              <a:t>„Badanie jakości i efektywności edukacji oraz instytucjonalizacja </a:t>
            </a:r>
            <a:br>
              <a:rPr lang="pl-PL" altLang="pl-PL" sz="1400" b="1" smtClean="0"/>
            </a:br>
            <a:r>
              <a:rPr lang="pl-PL" altLang="pl-PL" sz="1400" b="1" smtClean="0"/>
              <a:t>zaplecza badawczego”</a:t>
            </a:r>
            <a:endParaRPr lang="pl-PL" altLang="pl-PL" sz="1400" smtClean="0"/>
          </a:p>
          <a:p>
            <a:pPr>
              <a:defRPr/>
            </a:pPr>
            <a:endParaRPr lang="pl-PL" altLang="pl-PL" sz="1400" i="1" smtClean="0"/>
          </a:p>
          <a:p>
            <a:pPr>
              <a:defRPr/>
            </a:pPr>
            <a:r>
              <a:rPr lang="pl-PL" altLang="pl-PL" sz="1200" i="1" smtClean="0"/>
              <a:t>Projekt współfinansowany ze środków Unii Europejskiej w ramach Europejskiego </a:t>
            </a:r>
            <a:br>
              <a:rPr lang="pl-PL" altLang="pl-PL" sz="1200" i="1" smtClean="0"/>
            </a:br>
            <a:r>
              <a:rPr lang="pl-PL" altLang="pl-PL" sz="1200" i="1" smtClean="0"/>
              <a:t>Funduszu Społecznego</a:t>
            </a:r>
            <a:endParaRPr lang="pl-PL" altLang="pl-PL" sz="1200" smtClean="0"/>
          </a:p>
          <a:p>
            <a:pPr>
              <a:defRPr/>
            </a:pPr>
            <a:endParaRPr lang="pl-PL" altLang="pl-PL" sz="1200" smtClean="0"/>
          </a:p>
          <a:p>
            <a:pPr>
              <a:defRPr/>
            </a:pPr>
            <a:r>
              <a:rPr lang="pl-PL" altLang="pl-PL" sz="1200" b="1" smtClean="0"/>
              <a:t>Instytut Badań Edukacyjnych</a:t>
            </a:r>
          </a:p>
          <a:p>
            <a:pPr>
              <a:defRPr/>
            </a:pPr>
            <a:r>
              <a:rPr lang="pl-PL" altLang="pl-PL" sz="1200" smtClean="0"/>
              <a:t>ul. Górczewska 8, 01-180 Warszawa</a:t>
            </a:r>
          </a:p>
          <a:p>
            <a:pPr>
              <a:defRPr/>
            </a:pPr>
            <a:r>
              <a:rPr lang="pl-PL" altLang="pl-PL" sz="1200" smtClean="0"/>
              <a:t>tel.: (22) 241 71 00, e-mail: </a:t>
            </a:r>
            <a:r>
              <a:rPr lang="pl-PL" altLang="pl-PL" sz="1200" u="sng" smtClean="0">
                <a:solidFill>
                  <a:srgbClr val="F58220"/>
                </a:solidFill>
              </a:rPr>
              <a:t>ibe@ibe.edu.pl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  <p:sldLayoutId id="2147484517" r:id="rId2"/>
    <p:sldLayoutId id="2147484518" r:id="rId3"/>
    <p:sldLayoutId id="2147484519" r:id="rId4"/>
    <p:sldLayoutId id="2147484520" r:id="rId5"/>
    <p:sldLayoutId id="2147484521" r:id="rId6"/>
    <p:sldLayoutId id="2147484522" r:id="rId7"/>
    <p:sldLayoutId id="2147484523" r:id="rId8"/>
    <p:sldLayoutId id="2147484524" r:id="rId9"/>
    <p:sldLayoutId id="2147484525" r:id="rId10"/>
    <p:sldLayoutId id="21474845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9850" y="2844800"/>
            <a:ext cx="7489825" cy="2160588"/>
          </a:xfrm>
        </p:spPr>
        <p:txBody>
          <a:bodyPr/>
          <a:lstStyle/>
          <a:p>
            <a:pPr eaLnBrk="1" hangingPunct="1"/>
            <a:r>
              <a:rPr lang="pl-PL" altLang="pl-PL" sz="3600" smtClean="0">
                <a:solidFill>
                  <a:srgbClr val="F58220"/>
                </a:solidFill>
              </a:rPr>
              <a:t>BEZPIECZEŃSTWO UCZNIÓW</a:t>
            </a:r>
            <a:br>
              <a:rPr lang="pl-PL" altLang="pl-PL" sz="3600" smtClean="0">
                <a:solidFill>
                  <a:srgbClr val="F58220"/>
                </a:solidFill>
              </a:rPr>
            </a:br>
            <a:r>
              <a:rPr lang="pl-PL" altLang="pl-PL" sz="3600" smtClean="0">
                <a:solidFill>
                  <a:srgbClr val="F58220"/>
                </a:solidFill>
              </a:rPr>
              <a:t>I KLIMAT SPOŁECZNY </a:t>
            </a:r>
            <a:br>
              <a:rPr lang="pl-PL" altLang="pl-PL" sz="3600" smtClean="0">
                <a:solidFill>
                  <a:srgbClr val="F58220"/>
                </a:solidFill>
              </a:rPr>
            </a:br>
            <a:r>
              <a:rPr lang="pl-PL" altLang="pl-PL" sz="3600" smtClean="0">
                <a:solidFill>
                  <a:srgbClr val="F58220"/>
                </a:solidFill>
              </a:rPr>
              <a:t>W POLSKICH SZKOŁACH</a:t>
            </a:r>
            <a:br>
              <a:rPr lang="pl-PL" altLang="pl-PL" sz="3600" smtClean="0">
                <a:solidFill>
                  <a:srgbClr val="F58220"/>
                </a:solidFill>
              </a:rPr>
            </a:br>
            <a:r>
              <a:rPr lang="pl-PL" altLang="pl-PL" sz="4000" smtClean="0">
                <a:solidFill>
                  <a:srgbClr val="F58220"/>
                </a:solidFill>
              </a:rPr>
              <a:t/>
            </a:r>
            <a:br>
              <a:rPr lang="pl-PL" altLang="pl-PL" sz="4000" smtClean="0">
                <a:solidFill>
                  <a:srgbClr val="F58220"/>
                </a:solidFill>
              </a:rPr>
            </a:br>
            <a:endParaRPr lang="pl-PL" altLang="pl-PL" i="1" smtClean="0">
              <a:solidFill>
                <a:srgbClr val="F58220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609850" y="5076825"/>
            <a:ext cx="7058025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400" i="1" dirty="0">
                <a:solidFill>
                  <a:srgbClr val="000000"/>
                </a:solidFill>
                <a:latin typeface="Arial" charset="0"/>
                <a:cs typeface="+mn-cs"/>
              </a:rPr>
              <a:t>Projekt współfinansowany ze środków Unii Europejskiej w ramach Europejskiego Funduszu Społecznego. </a:t>
            </a:r>
            <a:br>
              <a:rPr lang="pl-PL" sz="1400" i="1" dirty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pl-PL" sz="1400" dirty="0">
                <a:solidFill>
                  <a:srgbClr val="000000"/>
                </a:solidFill>
                <a:latin typeface="Arial" charset="0"/>
                <a:cs typeface="+mn-cs"/>
              </a:rPr>
              <a:t/>
            </a:r>
            <a:br>
              <a:rPr lang="pl-PL" sz="1400" dirty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pl-PL" sz="1400" dirty="0">
                <a:solidFill>
                  <a:srgbClr val="000000"/>
                </a:solidFill>
                <a:latin typeface="Arial" charset="0"/>
                <a:cs typeface="+mn-cs"/>
              </a:rPr>
              <a:t>Instytut Badań Edukacyjnych</a:t>
            </a:r>
            <a:br>
              <a:rPr lang="pl-PL" sz="1400" dirty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pl-PL" sz="1400" dirty="0">
                <a:solidFill>
                  <a:srgbClr val="000000"/>
                </a:solidFill>
                <a:latin typeface="Arial" charset="0"/>
                <a:cs typeface="+mn-cs"/>
              </a:rPr>
              <a:t>ul. Górczewska 8, 01-180 Warszawa</a:t>
            </a:r>
            <a:br>
              <a:rPr lang="pl-PL" sz="1400" dirty="0">
                <a:solidFill>
                  <a:srgbClr val="000000"/>
                </a:solidFill>
                <a:latin typeface="Arial" charset="0"/>
                <a:cs typeface="+mn-cs"/>
              </a:rPr>
            </a:br>
            <a:r>
              <a:rPr lang="pl-PL" sz="1400" dirty="0">
                <a:solidFill>
                  <a:srgbClr val="000000"/>
                </a:solidFill>
                <a:latin typeface="Arial" charset="0"/>
                <a:cs typeface="+mn-cs"/>
              </a:rPr>
              <a:t>Tel.: (22) 241 71 00, e-mail: ibe@ibe.edu.pl</a:t>
            </a:r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DRĘCZENIE SZKOLNE</a:t>
            </a:r>
            <a:br>
              <a:rPr lang="pl-PL" altLang="pl-PL" smtClean="0"/>
            </a:br>
            <a:r>
              <a:rPr lang="pl-PL" altLang="pl-PL" sz="1800" smtClean="0"/>
              <a:t>Odsetek uczniów deklarujących, że byli dręczeni w ciągu 4. tygodni poprzedzających badanie</a:t>
            </a:r>
          </a:p>
        </p:txBody>
      </p:sp>
      <p:graphicFrame>
        <p:nvGraphicFramePr>
          <p:cNvPr id="4" name="Wykres 3"/>
          <p:cNvGraphicFramePr>
            <a:graphicFrameLocks noGrp="1"/>
          </p:cNvGraphicFramePr>
          <p:nvPr/>
        </p:nvGraphicFramePr>
        <p:xfrm>
          <a:off x="378348" y="1319474"/>
          <a:ext cx="9768285" cy="5875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100" smtClean="0"/>
              <a:t>DRĘCZENIE SZKOLNE</a:t>
            </a:r>
            <a:br>
              <a:rPr lang="pl-PL" altLang="pl-PL" sz="2100" smtClean="0"/>
            </a:br>
            <a:r>
              <a:rPr lang="pl-PL" altLang="pl-PL" sz="1800" smtClean="0"/>
              <a:t>Płeć dręczycieli – odpowiedzi osób dręczonych przedstawione oddzielnie dla dręczonych chłopców i dręczonych dziewcząt</a:t>
            </a:r>
            <a:r>
              <a:rPr lang="pl-PL" altLang="pl-PL" smtClean="0"/>
              <a:t/>
            </a:r>
            <a:br>
              <a:rPr lang="pl-PL" altLang="pl-PL" smtClean="0"/>
            </a:br>
            <a:endParaRPr lang="pl-PL" altLang="pl-PL" smtClean="0"/>
          </a:p>
        </p:txBody>
      </p:sp>
      <p:graphicFrame>
        <p:nvGraphicFramePr>
          <p:cNvPr id="4" name="Wykres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267470"/>
              </p:ext>
            </p:extLst>
          </p:nvPr>
        </p:nvGraphicFramePr>
        <p:xfrm>
          <a:off x="1141788" y="1764408"/>
          <a:ext cx="8512251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1890713" y="323850"/>
            <a:ext cx="8051800" cy="915988"/>
          </a:xfrm>
        </p:spPr>
        <p:txBody>
          <a:bodyPr/>
          <a:lstStyle/>
          <a:p>
            <a:r>
              <a:rPr lang="pl-PL" altLang="pl-PL" sz="1800" smtClean="0"/>
              <a:t>ZNACZENIE CECH INDYWIDUALNYCH I ŚRODOWISKA RODZINNEGO</a:t>
            </a:r>
            <a:br>
              <a:rPr lang="pl-PL" altLang="pl-PL" sz="1800" smtClean="0"/>
            </a:br>
            <a:r>
              <a:rPr lang="pl-PL" altLang="pl-PL" sz="1800" smtClean="0"/>
              <a:t>Odsetek uczniów, którzy doświadczyli danej formy agresji co najmniej raz w ciągu 4. tygodni poprzedzających badanie – odpowiedzi chłopców i dziewcząt</a:t>
            </a:r>
            <a:br>
              <a:rPr lang="pl-PL" altLang="pl-PL" sz="1800" smtClean="0"/>
            </a:br>
            <a:endParaRPr lang="pl-PL" altLang="pl-PL" sz="1800" smtClean="0"/>
          </a:p>
        </p:txBody>
      </p:sp>
      <p:graphicFrame>
        <p:nvGraphicFramePr>
          <p:cNvPr id="4" name="Wykres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921707"/>
              </p:ext>
            </p:extLst>
          </p:nvPr>
        </p:nvGraphicFramePr>
        <p:xfrm>
          <a:off x="882204" y="1980431"/>
          <a:ext cx="9524276" cy="473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ytuł 1"/>
          <p:cNvSpPr>
            <a:spLocks noGrp="1"/>
          </p:cNvSpPr>
          <p:nvPr>
            <p:ph type="title"/>
          </p:nvPr>
        </p:nvSpPr>
        <p:spPr>
          <a:xfrm>
            <a:off x="1809750" y="128588"/>
            <a:ext cx="8051800" cy="606425"/>
          </a:xfrm>
        </p:spPr>
        <p:txBody>
          <a:bodyPr/>
          <a:lstStyle/>
          <a:p>
            <a:r>
              <a:rPr lang="pl-PL" altLang="pl-PL" sz="3000" smtClean="0"/>
              <a:t>Znaczenie cech indywidualnych i środowiska rodzinnego</a:t>
            </a:r>
          </a:p>
        </p:txBody>
      </p:sp>
      <p:sp>
        <p:nvSpPr>
          <p:cNvPr id="27651" name="Prostokąt 3"/>
          <p:cNvSpPr>
            <a:spLocks noChangeArrowheads="1"/>
          </p:cNvSpPr>
          <p:nvPr/>
        </p:nvSpPr>
        <p:spPr bwMode="auto">
          <a:xfrm>
            <a:off x="738187" y="1239839"/>
            <a:ext cx="10085387" cy="5368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r>
              <a:rPr lang="pl-PL" altLang="pl-PL" sz="1800" b="1" dirty="0"/>
              <a:t>Wiek</a:t>
            </a:r>
            <a:r>
              <a:rPr lang="pl-PL" altLang="pl-PL" sz="1800" dirty="0"/>
              <a:t>: częstość doświadczania agresji i przemocy, w tym dręczenia szkolnego zasadniczo maleje wraz z wiekiem.</a:t>
            </a:r>
          </a:p>
          <a:p>
            <a:r>
              <a:rPr lang="pl-PL" altLang="pl-PL" sz="1800" b="1" dirty="0"/>
              <a:t> </a:t>
            </a:r>
            <a:endParaRPr lang="pl-PL" altLang="pl-PL" sz="1800" dirty="0"/>
          </a:p>
          <a:p>
            <a:r>
              <a:rPr lang="pl-PL" altLang="pl-PL" sz="1800" b="1" dirty="0"/>
              <a:t>Sytuacja finansowa rodziny ucznia</a:t>
            </a:r>
            <a:r>
              <a:rPr lang="pl-PL" altLang="pl-PL" sz="1800" dirty="0"/>
              <a:t>: uczniowie deklarujący, że sytuacja finansowa ich rodziny jest gorsza od przeciętnej w klasie wyraźnie częściej doświadczają różnych form agresji, znacznie częściej też są ofiarami dręczenia szkolnego.</a:t>
            </a:r>
          </a:p>
          <a:p>
            <a:r>
              <a:rPr lang="pl-PL" altLang="pl-PL" sz="1800" b="1" dirty="0"/>
              <a:t> </a:t>
            </a:r>
            <a:endParaRPr lang="pl-PL" altLang="pl-PL" sz="1800" dirty="0"/>
          </a:p>
          <a:p>
            <a:r>
              <a:rPr lang="pl-PL" altLang="pl-PL" sz="1800" b="1" dirty="0"/>
              <a:t>Oceny: </a:t>
            </a:r>
            <a:r>
              <a:rPr lang="pl-PL" altLang="pl-PL" sz="1800" dirty="0"/>
              <a:t>nie znaleziono znaczących różnic między uczniami wyróżniającymi się na tle klasy.</a:t>
            </a:r>
          </a:p>
          <a:p>
            <a:endParaRPr lang="pl-PL" altLang="pl-PL" sz="1800" b="1" dirty="0"/>
          </a:p>
          <a:p>
            <a:r>
              <a:rPr lang="pl-PL" altLang="pl-PL" sz="1800" b="1" dirty="0"/>
              <a:t>Osiągnięcia na WF-ie: </a:t>
            </a:r>
            <a:r>
              <a:rPr lang="pl-PL" altLang="pl-PL" sz="1800" dirty="0"/>
              <a:t>uczniowie, którzy radzą sobie na nim gorzej lub w ogóle unikają tej lekcji, częściej niż inni doświadczają różnych form agresji, a także częściej padają ofiarą dręczenia przez rówieśników.</a:t>
            </a:r>
          </a:p>
          <a:p>
            <a:r>
              <a:rPr lang="pl-PL" altLang="pl-PL" sz="1800" dirty="0"/>
              <a:t> </a:t>
            </a:r>
          </a:p>
          <a:p>
            <a:r>
              <a:rPr lang="pl-PL" altLang="pl-PL" sz="1800" b="1" dirty="0"/>
              <a:t>Oceny z zachowania: </a:t>
            </a:r>
            <a:r>
              <a:rPr lang="pl-PL" altLang="pl-PL" sz="1800" dirty="0"/>
              <a:t>agresji i dręczenia wyraźnie częściej doświadczają uczniowie mający niskie oceny z zachowania i chodzący na wagary.</a:t>
            </a:r>
          </a:p>
          <a:p>
            <a:r>
              <a:rPr lang="pl-PL" altLang="pl-PL" sz="1800" b="1" dirty="0"/>
              <a:t> </a:t>
            </a:r>
            <a:endParaRPr lang="pl-PL" altLang="pl-PL" sz="1800" dirty="0"/>
          </a:p>
          <a:p>
            <a:r>
              <a:rPr lang="pl-PL" altLang="pl-PL" sz="1800" b="1" dirty="0"/>
              <a:t>Środowisko domowe / rodzinne</a:t>
            </a:r>
            <a:r>
              <a:rPr lang="pl-PL" altLang="pl-PL" sz="1800" dirty="0"/>
              <a:t>: ofiarami agresji rówieśniczej są częściej uczniowie, którym brak jest wsparcia rodziców niż ci posiadający zaangażowanych i zainteresowanych opiekunów. </a:t>
            </a:r>
          </a:p>
          <a:p>
            <a:r>
              <a:rPr lang="pl-PL" altLang="pl-PL" sz="1800" dirty="0"/>
              <a:t> Dzieci rodziców mniej zainteresowanych częściej stają się ofiarami dręczenia szkolnego.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ytuł 1"/>
          <p:cNvSpPr>
            <a:spLocks noGrp="1"/>
          </p:cNvSpPr>
          <p:nvPr>
            <p:ph type="title"/>
          </p:nvPr>
        </p:nvSpPr>
        <p:spPr>
          <a:xfrm>
            <a:off x="1890713" y="323850"/>
            <a:ext cx="8051800" cy="1392238"/>
          </a:xfrm>
        </p:spPr>
        <p:txBody>
          <a:bodyPr/>
          <a:lstStyle/>
          <a:p>
            <a:r>
              <a:rPr lang="pl-PL" altLang="pl-PL" sz="2000" smtClean="0"/>
              <a:t>Odsetek wychowawców deklarujących, że w ich klasach w ciągu ostatnich 4. tygodni jakiś uczeń doświadczył wymienionych zachowań ze strony innych uczniów (albo z tej samej klasy, albo z innych) </a:t>
            </a:r>
            <a:r>
              <a:rPr lang="pl-PL" altLang="pl-PL" smtClean="0"/>
              <a:t/>
            </a:r>
            <a:br>
              <a:rPr lang="pl-PL" altLang="pl-PL" smtClean="0"/>
            </a:br>
            <a:endParaRPr lang="pl-PL" altLang="pl-PL" smtClean="0"/>
          </a:p>
        </p:txBody>
      </p:sp>
      <p:graphicFrame>
        <p:nvGraphicFramePr>
          <p:cNvPr id="4" name="Wykres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856662"/>
              </p:ext>
            </p:extLst>
          </p:nvPr>
        </p:nvGraphicFramePr>
        <p:xfrm>
          <a:off x="1026220" y="1980431"/>
          <a:ext cx="9073008" cy="5015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ytuł 1"/>
          <p:cNvSpPr>
            <a:spLocks noGrp="1"/>
          </p:cNvSpPr>
          <p:nvPr>
            <p:ph type="ctrTitle"/>
          </p:nvPr>
        </p:nvSpPr>
        <p:spPr>
          <a:xfrm>
            <a:off x="2466975" y="3781425"/>
            <a:ext cx="7775575" cy="2087563"/>
          </a:xfrm>
        </p:spPr>
        <p:txBody>
          <a:bodyPr/>
          <a:lstStyle/>
          <a:p>
            <a:r>
              <a:rPr lang="pl-PL" altLang="pl-PL" smtClean="0">
                <a:solidFill>
                  <a:srgbClr val="F58220"/>
                </a:solidFill>
              </a:rPr>
              <a:t>KLIMAT SZKOŁY, </a:t>
            </a:r>
            <a:br>
              <a:rPr lang="pl-PL" altLang="pl-PL" smtClean="0">
                <a:solidFill>
                  <a:srgbClr val="F58220"/>
                </a:solidFill>
              </a:rPr>
            </a:br>
            <a:r>
              <a:rPr lang="pl-PL" altLang="pl-PL" smtClean="0">
                <a:solidFill>
                  <a:srgbClr val="F58220"/>
                </a:solidFill>
              </a:rPr>
              <a:t>KLIMAT KLASY</a:t>
            </a:r>
            <a:r>
              <a:rPr lang="pl-PL" altLang="pl-PL" smtClean="0"/>
              <a:t/>
            </a:r>
            <a:br>
              <a:rPr lang="pl-PL" altLang="pl-PL" smtClean="0"/>
            </a:br>
            <a:endParaRPr lang="pl-PL" altLang="pl-PL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Analizowane wymiary klimatu szkoły: </a:t>
            </a:r>
            <a:endParaRPr lang="pl-PL" smtClean="0"/>
          </a:p>
        </p:txBody>
      </p:sp>
      <p:sp>
        <p:nvSpPr>
          <p:cNvPr id="3" name="Prostokąt 2"/>
          <p:cNvSpPr/>
          <p:nvPr/>
        </p:nvSpPr>
        <p:spPr bwMode="auto">
          <a:xfrm>
            <a:off x="2020888" y="757238"/>
            <a:ext cx="3470275" cy="15113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pl-PL" sz="1800" b="1" dirty="0">
                <a:solidFill>
                  <a:schemeClr val="bg1"/>
                </a:solidFill>
              </a:rPr>
              <a:t>RELACJE MIĘDZY UCZNIAMI: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</a:rPr>
              <a:t>pozytywne relacje w klasie i wsparcie kolegów</a:t>
            </a: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</a:rPr>
              <a:t>etykietowanie i dyskryminacja</a:t>
            </a: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</a:rPr>
              <a:t>orientacja na osiągnięcia</a:t>
            </a:r>
            <a:endParaRPr lang="pl-PL" sz="1600" dirty="0">
              <a:solidFill>
                <a:schemeClr val="bg1"/>
              </a:solidFill>
            </a:endParaRPr>
          </a:p>
        </p:txBody>
      </p:sp>
      <p:sp>
        <p:nvSpPr>
          <p:cNvPr id="5" name="Prostokąt 4"/>
          <p:cNvSpPr/>
          <p:nvPr/>
        </p:nvSpPr>
        <p:spPr bwMode="auto">
          <a:xfrm>
            <a:off x="2019300" y="2424113"/>
            <a:ext cx="3440113" cy="171608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pl-PL" sz="1800" b="1" dirty="0">
                <a:solidFill>
                  <a:schemeClr val="bg1"/>
                </a:solidFill>
              </a:rPr>
              <a:t>RELACJE UCZNIÓW Z NAUCZYCIELAMI: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</a:rPr>
              <a:t>wsparcie, otwartość i życzliwość nauczycieli</a:t>
            </a: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pl-PL" sz="1600" b="1" dirty="0" err="1">
                <a:solidFill>
                  <a:schemeClr val="bg1"/>
                </a:solidFill>
              </a:rPr>
              <a:t>przemocowe</a:t>
            </a:r>
            <a:r>
              <a:rPr lang="pl-PL" sz="1600" b="1" dirty="0">
                <a:solidFill>
                  <a:schemeClr val="bg1"/>
                </a:solidFill>
              </a:rPr>
              <a:t> zachowania nauczycieli</a:t>
            </a:r>
            <a:endParaRPr lang="pl-PL" sz="1600" dirty="0">
              <a:solidFill>
                <a:schemeClr val="bg1"/>
              </a:solidFill>
            </a:endParaRPr>
          </a:p>
        </p:txBody>
      </p:sp>
      <p:sp>
        <p:nvSpPr>
          <p:cNvPr id="6" name="Prostokąt 5"/>
          <p:cNvSpPr/>
          <p:nvPr/>
        </p:nvSpPr>
        <p:spPr bwMode="auto">
          <a:xfrm>
            <a:off x="2035175" y="4357688"/>
            <a:ext cx="3424238" cy="230346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pl-PL" altLang="pl-PL" sz="1800" b="1" dirty="0">
                <a:solidFill>
                  <a:schemeClr val="bg1"/>
                </a:solidFill>
              </a:rPr>
              <a:t>ZASADY SZKOLNE I ICH EGZEKWOWANIE: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</a:rPr>
              <a:t>poczucie sprawiedliwości</a:t>
            </a: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</a:rPr>
              <a:t>jasność komunikacji i konsekwencja nauczycieli w kwestii zasad</a:t>
            </a: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</a:rPr>
              <a:t> jasność zasad szkolnych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</a:rPr>
              <a:t> akceptacja zasad szkolnych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Prostokąt 6"/>
          <p:cNvSpPr/>
          <p:nvPr/>
        </p:nvSpPr>
        <p:spPr bwMode="auto">
          <a:xfrm>
            <a:off x="6016625" y="757238"/>
            <a:ext cx="3651250" cy="151288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042988">
              <a:defRPr/>
            </a:pPr>
            <a:r>
              <a:rPr lang="pl-PL" sz="1800" b="1" dirty="0">
                <a:solidFill>
                  <a:schemeClr val="bg1"/>
                </a:solidFill>
                <a:latin typeface="Arial" charset="0"/>
              </a:rPr>
              <a:t>ZAANGAŻOWANIE POZALEKCYJE UCZNIÓW W SZKOLE:</a:t>
            </a:r>
          </a:p>
          <a:p>
            <a:pPr marL="285750" indent="-285750" defTabSz="1042988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  <a:latin typeface="Arial" charset="0"/>
              </a:rPr>
              <a:t>uczestnictwo w wydarzeniach i ich planowaniu</a:t>
            </a:r>
          </a:p>
        </p:txBody>
      </p:sp>
      <p:sp>
        <p:nvSpPr>
          <p:cNvPr id="8" name="Prostokąt 7"/>
          <p:cNvSpPr/>
          <p:nvPr/>
        </p:nvSpPr>
        <p:spPr bwMode="auto">
          <a:xfrm>
            <a:off x="6016625" y="2424113"/>
            <a:ext cx="3651250" cy="171608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042988">
              <a:defRPr/>
            </a:pPr>
            <a:r>
              <a:rPr lang="pl-PL" sz="1800" b="1" dirty="0">
                <a:solidFill>
                  <a:schemeClr val="bg1"/>
                </a:solidFill>
                <a:latin typeface="Arial" charset="0"/>
              </a:rPr>
              <a:t>SAMOPOCZUCIE UCZNIÓW W SZKOLE:</a:t>
            </a:r>
          </a:p>
          <a:p>
            <a:pPr marL="285750" indent="-285750" defTabSz="1042988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</a:rPr>
              <a:t>poczucie przynależności </a:t>
            </a:r>
          </a:p>
          <a:p>
            <a:pPr marL="285750" indent="-285750" defTabSz="1042988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</a:rPr>
              <a:t>ogólne zadowolenie ze szkoły</a:t>
            </a:r>
            <a:endParaRPr lang="pl-PL" sz="1600" dirty="0">
              <a:solidFill>
                <a:schemeClr val="bg1"/>
              </a:solidFill>
            </a:endParaRPr>
          </a:p>
          <a:p>
            <a:pPr defTabSz="1042988">
              <a:defRPr/>
            </a:pPr>
            <a:endParaRPr lang="pl-PL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Prostokąt 8"/>
          <p:cNvSpPr/>
          <p:nvPr/>
        </p:nvSpPr>
        <p:spPr bwMode="auto">
          <a:xfrm>
            <a:off x="6016625" y="4357688"/>
            <a:ext cx="3651250" cy="230346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042988">
              <a:defRPr/>
            </a:pPr>
            <a:r>
              <a:rPr lang="pl-PL" sz="1800" b="1" dirty="0">
                <a:solidFill>
                  <a:schemeClr val="bg1"/>
                </a:solidFill>
                <a:latin typeface="Arial" charset="0"/>
              </a:rPr>
              <a:t>RELACJE W GRONIE PEDAGOGICZNYM:</a:t>
            </a:r>
          </a:p>
          <a:p>
            <a:pPr marL="285750" indent="-285750" defTabSz="1042988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  <a:latin typeface="Arial" charset="0"/>
              </a:rPr>
              <a:t>relacje między nauczycielami</a:t>
            </a:r>
          </a:p>
          <a:p>
            <a:pPr marL="285750" indent="-285750" defTabSz="1042988">
              <a:buFont typeface="Wingdings" panose="05000000000000000000" pitchFamily="2" charset="2"/>
              <a:buChar char="ü"/>
              <a:defRPr/>
            </a:pPr>
            <a:r>
              <a:rPr lang="pl-PL" sz="1600" b="1" dirty="0">
                <a:solidFill>
                  <a:schemeClr val="bg1"/>
                </a:solidFill>
                <a:latin typeface="Arial" charset="0"/>
              </a:rPr>
              <a:t>relacje między nauczycielami a dyrektorem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06613" y="108224"/>
            <a:ext cx="8051800" cy="663302"/>
          </a:xfrm>
        </p:spPr>
        <p:txBody>
          <a:bodyPr/>
          <a:lstStyle/>
          <a:p>
            <a:r>
              <a:rPr lang="pl-PL" altLang="pl-PL" sz="2000" dirty="0"/>
              <a:t>RELACJE MIĘDZY </a:t>
            </a:r>
            <a:r>
              <a:rPr lang="pl-PL" altLang="pl-PL" sz="2000" dirty="0" smtClean="0"/>
              <a:t>UCZNIAMI</a:t>
            </a:r>
            <a:r>
              <a:rPr lang="pl-PL" altLang="pl-PL" dirty="0" smtClean="0"/>
              <a:t/>
            </a:r>
            <a:br>
              <a:rPr lang="pl-PL" altLang="pl-PL" dirty="0" smtClean="0"/>
            </a:br>
            <a:r>
              <a:rPr lang="pl-PL" sz="1800" dirty="0"/>
              <a:t>Odsetek uczniów zgadzających się (zdecydowanie lub raczej) z podanymi stwierdzeniami dotyczącymi relacji w klasie</a:t>
            </a:r>
            <a:br>
              <a:rPr lang="pl-PL" sz="1800" dirty="0"/>
            </a:br>
            <a:endParaRPr lang="pl-PL" sz="1800" dirty="0"/>
          </a:p>
        </p:txBody>
      </p:sp>
      <p:graphicFrame>
        <p:nvGraphicFramePr>
          <p:cNvPr id="7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82681585"/>
              </p:ext>
            </p:extLst>
          </p:nvPr>
        </p:nvGraphicFramePr>
        <p:xfrm>
          <a:off x="5778748" y="1116335"/>
          <a:ext cx="4752527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ymbol zastępczy zawartości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16346005"/>
              </p:ext>
            </p:extLst>
          </p:nvPr>
        </p:nvGraphicFramePr>
        <p:xfrm>
          <a:off x="0" y="1044327"/>
          <a:ext cx="577874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50664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06613" y="108224"/>
            <a:ext cx="8051800" cy="663302"/>
          </a:xfrm>
        </p:spPr>
        <p:txBody>
          <a:bodyPr/>
          <a:lstStyle/>
          <a:p>
            <a:r>
              <a:rPr lang="pl-PL" sz="2000" dirty="0" smtClean="0"/>
              <a:t>RELACJE UCZNIÓW Z NAUCZYCIELAMI</a:t>
            </a:r>
            <a:br>
              <a:rPr lang="pl-PL" sz="2000" dirty="0" smtClean="0"/>
            </a:br>
            <a:r>
              <a:rPr lang="pl-PL" sz="1800" dirty="0"/>
              <a:t>Odsetek uczniów zgadzających się (zdecydowanie lub raczej) z podanymi stwierdzeniami dotyczącymi życzliwości i wsparcia ze strony nauczycieli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043403"/>
              </p:ext>
            </p:extLst>
          </p:nvPr>
        </p:nvGraphicFramePr>
        <p:xfrm>
          <a:off x="1314252" y="1432224"/>
          <a:ext cx="8424936" cy="5042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1248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title"/>
          </p:nvPr>
        </p:nvSpPr>
        <p:spPr>
          <a:xfrm>
            <a:off x="1674813" y="323850"/>
            <a:ext cx="8483600" cy="1081088"/>
          </a:xfrm>
        </p:spPr>
        <p:txBody>
          <a:bodyPr/>
          <a:lstStyle/>
          <a:p>
            <a:r>
              <a:rPr lang="pl-PL" altLang="pl-PL" smtClean="0"/>
              <a:t>RELACJE UCZNIÓW Z NAUCZYCIELAMI</a:t>
            </a:r>
            <a:br>
              <a:rPr lang="pl-PL" altLang="pl-PL" smtClean="0"/>
            </a:br>
            <a:r>
              <a:rPr lang="pl-PL" altLang="pl-PL" sz="2000" smtClean="0"/>
              <a:t>Odsetek uczniów, wobec których nauczyciel zachowywał się w opisany sposób w ciągu 4 tygodni poprzedzających badanie</a:t>
            </a:r>
            <a:endParaRPr lang="en-US" altLang="pl-PL" sz="2000" smtClean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686396"/>
              </p:ext>
            </p:extLst>
          </p:nvPr>
        </p:nvGraphicFramePr>
        <p:xfrm>
          <a:off x="-56408" y="1404367"/>
          <a:ext cx="1072603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/>
          <p:cNvSpPr>
            <a:spLocks noGrp="1"/>
          </p:cNvSpPr>
          <p:nvPr>
            <p:ph type="ctrTitle"/>
          </p:nvPr>
        </p:nvSpPr>
        <p:spPr>
          <a:xfrm>
            <a:off x="2466975" y="3781425"/>
            <a:ext cx="7775575" cy="2087563"/>
          </a:xfrm>
        </p:spPr>
        <p:txBody>
          <a:bodyPr/>
          <a:lstStyle/>
          <a:p>
            <a:r>
              <a:rPr lang="pl-PL" altLang="pl-PL" smtClean="0">
                <a:solidFill>
                  <a:srgbClr val="F58220"/>
                </a:solidFill>
              </a:rPr>
              <a:t>INFORMACJE O BADANIU – </a:t>
            </a:r>
            <a:br>
              <a:rPr lang="pl-PL" altLang="pl-PL" smtClean="0">
                <a:solidFill>
                  <a:srgbClr val="F58220"/>
                </a:solidFill>
              </a:rPr>
            </a:br>
            <a:r>
              <a:rPr lang="pl-PL" altLang="pl-PL" smtClean="0">
                <a:solidFill>
                  <a:srgbClr val="F58220"/>
                </a:solidFill>
              </a:rPr>
              <a:t>METODOLOGIA I REALIZACJA BADANIA</a:t>
            </a:r>
            <a:endParaRPr lang="pl-PL" altLang="pl-PL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>
          <a:xfrm>
            <a:off x="1817688" y="323850"/>
            <a:ext cx="8340725" cy="447675"/>
          </a:xfrm>
        </p:spPr>
        <p:txBody>
          <a:bodyPr/>
          <a:lstStyle/>
          <a:p>
            <a:r>
              <a:rPr lang="pl-PL" altLang="pl-PL" smtClean="0"/>
              <a:t>ZASADY SZKOLNE I ICH EGZEKWOWANIE</a:t>
            </a:r>
            <a:endParaRPr lang="en-US" altLang="pl-PL" smtClean="0"/>
          </a:p>
        </p:txBody>
      </p:sp>
      <p:sp>
        <p:nvSpPr>
          <p:cNvPr id="35843" name="pole tekstowe 3"/>
          <p:cNvSpPr txBox="1">
            <a:spLocks noChangeArrowheads="1"/>
          </p:cNvSpPr>
          <p:nvPr/>
        </p:nvSpPr>
        <p:spPr bwMode="auto">
          <a:xfrm>
            <a:off x="1601788" y="755650"/>
            <a:ext cx="86407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pl-PL" sz="2000" b="1"/>
              <a:t>Odsetek uczniów zgadzających się (zdecydowanie lub raczej) z podanymi stwierdzeniami dotyczącymi sprawiedliwości w szkole</a:t>
            </a:r>
            <a:endParaRPr lang="en-US" altLang="pl-PL" sz="200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379063"/>
              </p:ext>
            </p:extLst>
          </p:nvPr>
        </p:nvGraphicFramePr>
        <p:xfrm>
          <a:off x="594172" y="1548383"/>
          <a:ext cx="9564241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2033588" y="108224"/>
            <a:ext cx="8124825" cy="936352"/>
          </a:xfrm>
        </p:spPr>
        <p:txBody>
          <a:bodyPr/>
          <a:lstStyle/>
          <a:p>
            <a:r>
              <a:rPr lang="pl-PL" altLang="pl-PL" sz="2000" dirty="0" smtClean="0"/>
              <a:t>ZASADY SZKOLNE I ICH EGZEKWOWANIE</a:t>
            </a:r>
            <a:r>
              <a:rPr lang="pl-PL" altLang="pl-PL" dirty="0" smtClean="0"/>
              <a:t/>
            </a:r>
            <a:br>
              <a:rPr lang="pl-PL" altLang="pl-PL" dirty="0" smtClean="0"/>
            </a:br>
            <a:r>
              <a:rPr lang="pl-PL" sz="1800" dirty="0"/>
              <a:t>Odsetek uczniów zgadzających się (zdecydowanie lub raczej) z podanymi stwierdzeniami dotyczącymi zasad w szkole</a:t>
            </a:r>
            <a:br>
              <a:rPr lang="pl-PL" sz="1800" dirty="0"/>
            </a:br>
            <a:endParaRPr lang="en-US" altLang="pl-PL" sz="1800" dirty="0" smtClean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383455"/>
              </p:ext>
            </p:extLst>
          </p:nvPr>
        </p:nvGraphicFramePr>
        <p:xfrm>
          <a:off x="1098228" y="1586131"/>
          <a:ext cx="8822155" cy="4930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2106613" y="107950"/>
            <a:ext cx="8051800" cy="663575"/>
          </a:xfrm>
        </p:spPr>
        <p:txBody>
          <a:bodyPr/>
          <a:lstStyle/>
          <a:p>
            <a:r>
              <a:rPr lang="pl-PL" smtClean="0"/>
              <a:t>ZAANGAŻOWANIE POZALEKCYJNE UCZNIÓW W SZKOLE</a:t>
            </a:r>
            <a:r>
              <a:rPr lang="pl-PL" sz="2000" smtClean="0"/>
              <a:t/>
            </a:r>
            <a:br>
              <a:rPr lang="pl-PL" sz="2000" smtClean="0"/>
            </a:br>
            <a:r>
              <a:rPr lang="pl-PL" sz="1800" smtClean="0"/>
              <a:t>Odsetek uczniów zgadzających się (zdecydowanie lub raczej) z podanymi stwierdzeniami dotyczącymi działań pozalekcyjnych</a:t>
            </a:r>
            <a:br>
              <a:rPr lang="pl-PL" sz="1800" smtClean="0"/>
            </a:br>
            <a:r>
              <a:rPr lang="pl-PL" smtClean="0"/>
              <a:t/>
            </a:r>
            <a:br>
              <a:rPr lang="pl-PL" smtClean="0"/>
            </a:br>
            <a:endParaRPr lang="pl-PL" smtClean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655472"/>
              </p:ext>
            </p:extLst>
          </p:nvPr>
        </p:nvGraphicFramePr>
        <p:xfrm>
          <a:off x="810196" y="1260351"/>
          <a:ext cx="9348217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06613" y="0"/>
            <a:ext cx="8051800" cy="771525"/>
          </a:xfrm>
        </p:spPr>
        <p:txBody>
          <a:bodyPr/>
          <a:lstStyle/>
          <a:p>
            <a:r>
              <a:rPr lang="pl-PL" altLang="pl-PL" sz="2000" dirty="0"/>
              <a:t>SAMOPOCZUCIE UCZNIÓW </a:t>
            </a:r>
            <a:r>
              <a:rPr lang="pl-PL" altLang="pl-PL" sz="2000" dirty="0" smtClean="0"/>
              <a:t>W SZKOLE</a:t>
            </a:r>
            <a:br>
              <a:rPr lang="pl-PL" altLang="pl-PL" sz="2000" dirty="0" smtClean="0"/>
            </a:br>
            <a:r>
              <a:rPr lang="pl-PL" sz="1800" dirty="0"/>
              <a:t>Odsetek uczniów zgadzających i niezgadzających się z podanymi stwierdzeniami dotyczącymi samopoczucia w szkole</a:t>
            </a:r>
            <a:br>
              <a:rPr lang="pl-PL" sz="1800" dirty="0"/>
            </a:br>
            <a:endParaRPr lang="pl-PL" sz="1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495928"/>
              </p:ext>
            </p:extLst>
          </p:nvPr>
        </p:nvGraphicFramePr>
        <p:xfrm>
          <a:off x="666180" y="1404367"/>
          <a:ext cx="9095537" cy="5328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29754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ytuł 1"/>
          <p:cNvSpPr>
            <a:spLocks noGrp="1"/>
          </p:cNvSpPr>
          <p:nvPr>
            <p:ph type="title"/>
          </p:nvPr>
        </p:nvSpPr>
        <p:spPr>
          <a:xfrm>
            <a:off x="1962150" y="0"/>
            <a:ext cx="8196263" cy="1044575"/>
          </a:xfrm>
        </p:spPr>
        <p:txBody>
          <a:bodyPr/>
          <a:lstStyle/>
          <a:p>
            <a:r>
              <a:rPr lang="pl-PL" altLang="pl-PL" dirty="0" smtClean="0"/>
              <a:t>RELACJE W GRONIE PEDAGOGICZNYM </a:t>
            </a:r>
            <a:endParaRPr lang="en-US" altLang="pl-PL" dirty="0" smtClean="0"/>
          </a:p>
        </p:txBody>
      </p:sp>
      <p:sp>
        <p:nvSpPr>
          <p:cNvPr id="39939" name="pole tekstowe 3"/>
          <p:cNvSpPr txBox="1">
            <a:spLocks noChangeArrowheads="1"/>
          </p:cNvSpPr>
          <p:nvPr/>
        </p:nvSpPr>
        <p:spPr bwMode="auto">
          <a:xfrm>
            <a:off x="1890713" y="396255"/>
            <a:ext cx="81375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pl-PL" sz="2000" b="1" dirty="0"/>
              <a:t>Odsetek nauczycieli zgadzających i niezgadzających się z podanymi stwierdzeniami dotyczącymi relacji w gronie pedagogicznym</a:t>
            </a:r>
            <a:endParaRPr lang="en-US" altLang="pl-PL" sz="20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103124"/>
              </p:ext>
            </p:extLst>
          </p:nvPr>
        </p:nvGraphicFramePr>
        <p:xfrm>
          <a:off x="1314252" y="1743331"/>
          <a:ext cx="8352928" cy="4952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ytuł 1"/>
          <p:cNvSpPr>
            <a:spLocks noGrp="1"/>
          </p:cNvSpPr>
          <p:nvPr>
            <p:ph type="title"/>
          </p:nvPr>
        </p:nvSpPr>
        <p:spPr>
          <a:xfrm>
            <a:off x="1962150" y="1"/>
            <a:ext cx="8124825" cy="950258"/>
          </a:xfrm>
        </p:spPr>
        <p:txBody>
          <a:bodyPr/>
          <a:lstStyle/>
          <a:p>
            <a:r>
              <a:rPr lang="pl-PL" altLang="pl-PL" sz="2000" dirty="0" smtClean="0"/>
              <a:t>RELACJE W GRONIE PEDAGOGICZNYM</a:t>
            </a:r>
            <a:br>
              <a:rPr lang="pl-PL" altLang="pl-PL" sz="2000" dirty="0" smtClean="0"/>
            </a:br>
            <a:r>
              <a:rPr lang="pl-PL" altLang="pl-PL" sz="1800" dirty="0" smtClean="0"/>
              <a:t>Odsetek nauczycieli zgadzających i niezgadzających się z podanymi stwierdzeniami dotyczącymi relacji z dyrektorem</a:t>
            </a:r>
            <a:br>
              <a:rPr lang="pl-PL" altLang="pl-PL" sz="1800" dirty="0" smtClean="0"/>
            </a:br>
            <a:endParaRPr lang="en-US" altLang="pl-PL" sz="1800" dirty="0" smtClean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468106"/>
              </p:ext>
            </p:extLst>
          </p:nvPr>
        </p:nvGraphicFramePr>
        <p:xfrm>
          <a:off x="882204" y="1295855"/>
          <a:ext cx="8856984" cy="5228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>
          <a:xfrm>
            <a:off x="1890713" y="207963"/>
            <a:ext cx="8802687" cy="793750"/>
          </a:xfrm>
        </p:spPr>
        <p:txBody>
          <a:bodyPr/>
          <a:lstStyle/>
          <a:p>
            <a:r>
              <a:rPr lang="pl-PL" altLang="pl-PL" sz="1800" dirty="0" smtClean="0"/>
              <a:t>Średni odsetek uczniów, którzy doświadczyli danej formy agresji co najmniej raz w ciągu 4. tygodni poprzedzających badanie w klasach o niskim, przeciętnym i wysokim wskaźniku wsparcia i życzliwości nauczycieli</a:t>
            </a:r>
          </a:p>
        </p:txBody>
      </p:sp>
      <p:sp>
        <p:nvSpPr>
          <p:cNvPr id="28675" name="pole tekstowe 8"/>
          <p:cNvSpPr txBox="1">
            <a:spLocks noChangeArrowheads="1"/>
          </p:cNvSpPr>
          <p:nvPr/>
        </p:nvSpPr>
        <p:spPr bwMode="auto">
          <a:xfrm>
            <a:off x="2322364" y="1228444"/>
            <a:ext cx="27559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306" tIns="52153" rIns="104306" bIns="52153">
            <a:spAutoFit/>
          </a:bodyPr>
          <a:lstStyle/>
          <a:p>
            <a:r>
              <a:rPr lang="pl-PL" altLang="pl-PL" b="1" dirty="0"/>
              <a:t>Szkoła podstawowa</a:t>
            </a:r>
          </a:p>
        </p:txBody>
      </p:sp>
      <p:sp>
        <p:nvSpPr>
          <p:cNvPr id="28676" name="pole tekstowe 9"/>
          <p:cNvSpPr txBox="1">
            <a:spLocks noChangeArrowheads="1"/>
          </p:cNvSpPr>
          <p:nvPr/>
        </p:nvSpPr>
        <p:spPr bwMode="auto">
          <a:xfrm>
            <a:off x="7094538" y="1211262"/>
            <a:ext cx="16637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306" tIns="52153" rIns="104306" bIns="52153">
            <a:spAutoFit/>
          </a:bodyPr>
          <a:lstStyle/>
          <a:p>
            <a:r>
              <a:rPr lang="pl-PL" altLang="pl-PL" b="1" dirty="0"/>
              <a:t>Gimnazjum</a:t>
            </a:r>
          </a:p>
        </p:txBody>
      </p:sp>
      <p:graphicFrame>
        <p:nvGraphicFramePr>
          <p:cNvPr id="11" name="Wykres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040077"/>
              </p:ext>
            </p:extLst>
          </p:nvPr>
        </p:nvGraphicFramePr>
        <p:xfrm>
          <a:off x="249477" y="1620391"/>
          <a:ext cx="5817303" cy="5506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Wykres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484034"/>
              </p:ext>
            </p:extLst>
          </p:nvPr>
        </p:nvGraphicFramePr>
        <p:xfrm>
          <a:off x="5851957" y="1431925"/>
          <a:ext cx="4195288" cy="5447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4089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ytuł 1"/>
          <p:cNvSpPr>
            <a:spLocks noGrp="1"/>
          </p:cNvSpPr>
          <p:nvPr>
            <p:ph type="title"/>
          </p:nvPr>
        </p:nvSpPr>
        <p:spPr>
          <a:xfrm>
            <a:off x="2106613" y="323850"/>
            <a:ext cx="8051800" cy="792485"/>
          </a:xfrm>
        </p:spPr>
        <p:txBody>
          <a:bodyPr/>
          <a:lstStyle/>
          <a:p>
            <a:pPr algn="just"/>
            <a:r>
              <a:rPr lang="pl-PL" dirty="0" smtClean="0"/>
              <a:t>Rekomendacje ekspertów dotyczące przeciwdziałania agresji i przemocy w szkołach</a:t>
            </a:r>
          </a:p>
        </p:txBody>
      </p:sp>
      <p:sp>
        <p:nvSpPr>
          <p:cNvPr id="5837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Kluczowe jest nastawienie na: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budowanie pozytywnego klimatu szkoły, 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nauczanie umiejętności emocjonalnych i społecznych, 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prowadzenie zajęć profilaktycznych z zakresu przemocy z naciskiem na rolę świadków, 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jasne określanie zasad oraz wypracowanie procedur reagowania a także właściwa praca z uczniami agresywnymi, 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rzetelne diagnozowanie sytuacji, określanie skali i specyfiki występujących problemów,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organizowanie warsztatów, ćwiczeń, dyskusji - wszelkich zajęć opartych na zaangażowaniu uczniów i wymianie przez nich doświadczeń, 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odejście od profilaktyki opartej na wskazywaniu negatywnych konsekwencji i „straszeniu” uczniów.</a:t>
            </a:r>
          </a:p>
        </p:txBody>
      </p:sp>
    </p:spTree>
    <p:extLst>
      <p:ext uri="{BB962C8B-B14F-4D97-AF65-F5344CB8AC3E}">
        <p14:creationId xmlns:p14="http://schemas.microsoft.com/office/powerpoint/2010/main" val="181624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 bwMode="auto">
          <a:xfrm>
            <a:off x="522288" y="1476375"/>
            <a:ext cx="9623425" cy="23034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400" smtClean="0"/>
              <a:t>Dziękujemy za uwagę!</a:t>
            </a:r>
            <a:br>
              <a:rPr lang="pl-PL" altLang="pl-PL" sz="2400" smtClean="0"/>
            </a:br>
            <a:r>
              <a:rPr lang="pl-PL" altLang="pl-PL" sz="2400" smtClean="0"/>
              <a:t/>
            </a:r>
            <a:br>
              <a:rPr lang="pl-PL" altLang="pl-PL" sz="2400" smtClean="0"/>
            </a:br>
            <a:r>
              <a:rPr lang="pl-PL" altLang="pl-PL" sz="2400" smtClean="0"/>
              <a:t>Kontakt:</a:t>
            </a:r>
            <a:br>
              <a:rPr lang="pl-PL" altLang="pl-PL" sz="2400" smtClean="0"/>
            </a:br>
            <a:r>
              <a:rPr lang="pl-PL" altLang="pl-PL" sz="2400" smtClean="0">
                <a:solidFill>
                  <a:srgbClr val="F58220"/>
                </a:solidFill>
              </a:rPr>
              <a:t>d.walczak@ibe.edu.pl</a:t>
            </a:r>
            <a:br>
              <a:rPr lang="pl-PL" altLang="pl-PL" sz="2400" smtClean="0">
                <a:solidFill>
                  <a:srgbClr val="F58220"/>
                </a:solidFill>
              </a:rPr>
            </a:br>
            <a:r>
              <a:rPr lang="pl-PL" altLang="pl-PL" sz="2400" smtClean="0">
                <a:solidFill>
                  <a:srgbClr val="F58220"/>
                </a:solidFill>
              </a:rPr>
              <a:t>k.malinowska@ibe.edu.pl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106613" y="396875"/>
            <a:ext cx="8051800" cy="1009650"/>
          </a:xfrm>
        </p:spPr>
        <p:txBody>
          <a:bodyPr/>
          <a:lstStyle/>
          <a:p>
            <a:pPr eaLnBrk="1" hangingPunct="1">
              <a:defRPr/>
            </a:pPr>
            <a:r>
              <a:rPr lang="pl-PL" altLang="pl-PL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Badanie główne – cel badania</a:t>
            </a:r>
            <a:endParaRPr lang="pt-PT" altLang="pl-PL" sz="3000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306388" y="1763713"/>
            <a:ext cx="9072562" cy="482441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marL="2857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F58220"/>
              </a:buClr>
              <a:buFont typeface="Wingdings" pitchFamily="2" charset="2"/>
              <a:buChar char="§"/>
              <a:defRPr/>
            </a:pPr>
            <a:r>
              <a:rPr lang="pl-PL" altLang="pl-PL" sz="2400" b="1" dirty="0" smtClean="0">
                <a:latin typeface="+mj-lt"/>
                <a:cs typeface="Arial" charset="0"/>
              </a:rPr>
              <a:t>Określenie skali i form zjawiska agresji przemocy w szkole </a:t>
            </a:r>
            <a:r>
              <a:rPr lang="pl-PL" altLang="pl-PL" sz="2400" dirty="0" smtClean="0">
                <a:latin typeface="+mj-lt"/>
                <a:cs typeface="Arial" charset="0"/>
              </a:rPr>
              <a:t>i uzyskanie wskaźników będących punktem odniesienia dla dalszych badań umożliwiających w przyszłości analizę trendów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F58220"/>
              </a:buClr>
              <a:buFont typeface="Wingdings" pitchFamily="2" charset="2"/>
              <a:buChar char="§"/>
              <a:defRPr/>
            </a:pPr>
            <a:r>
              <a:rPr lang="pl-PL" altLang="pl-PL" sz="2000" dirty="0" smtClean="0">
                <a:cs typeface="Tahoma" pitchFamily="34" charset="0"/>
              </a:rPr>
              <a:t>Badano</a:t>
            </a:r>
            <a:r>
              <a:rPr lang="pl-PL" altLang="pl-PL" sz="2000" b="1" dirty="0" smtClean="0">
                <a:cs typeface="Tahoma" pitchFamily="34" charset="0"/>
              </a:rPr>
              <a:t> różne formy przemocy i agresji rówieśniczej </a:t>
            </a:r>
            <a:r>
              <a:rPr lang="pl-PL" altLang="pl-PL" sz="2000" dirty="0" smtClean="0">
                <a:cs typeface="Tahoma" pitchFamily="34" charset="0"/>
              </a:rPr>
              <a:t>(werbalną, relacyjną, fizyczną, przymuszanie, materialną, </a:t>
            </a:r>
            <a:r>
              <a:rPr lang="pl-PL" altLang="pl-PL" sz="2000" dirty="0" err="1" smtClean="0">
                <a:cs typeface="Tahoma" pitchFamily="34" charset="0"/>
              </a:rPr>
              <a:t>cyberprzemoc</a:t>
            </a:r>
            <a:r>
              <a:rPr lang="pl-PL" altLang="pl-PL" sz="2000" dirty="0" smtClean="0">
                <a:cs typeface="Tahoma" pitchFamily="34" charset="0"/>
              </a:rPr>
              <a:t>, seksualną) oraz</a:t>
            </a:r>
            <a:r>
              <a:rPr lang="pl-PL" altLang="pl-PL" sz="2000" b="1" dirty="0" smtClean="0">
                <a:cs typeface="Tahoma" pitchFamily="34" charset="0"/>
              </a:rPr>
              <a:t> agresję uczniów wobec nauczycieli i nauczycieli wobec uczniów</a:t>
            </a:r>
            <a:r>
              <a:rPr lang="pl-PL" altLang="pl-PL" sz="2000" dirty="0" smtClean="0">
                <a:cs typeface="Tahoma" pitchFamily="34" charset="0"/>
              </a:rPr>
              <a:t>.</a:t>
            </a:r>
            <a:endParaRPr lang="pl-PL" altLang="pl-PL" sz="2000" dirty="0" smtClean="0">
              <a:latin typeface="+mj-lt"/>
              <a:cs typeface="Arial" charset="0"/>
            </a:endParaRP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F58220"/>
              </a:buClr>
              <a:buFont typeface="Wingdings" pitchFamily="2" charset="2"/>
              <a:buChar char="§"/>
              <a:defRPr/>
            </a:pPr>
            <a:r>
              <a:rPr lang="pl-PL" altLang="pl-PL" sz="2400" b="1" dirty="0" smtClean="0">
                <a:latin typeface="+mj-lt"/>
                <a:cs typeface="Arial" charset="0"/>
              </a:rPr>
              <a:t>Opis klimatu szkoły i klimatu klasy</a:t>
            </a:r>
            <a:r>
              <a:rPr lang="pl-PL" altLang="pl-PL" sz="2400" dirty="0" smtClean="0">
                <a:latin typeface="+mj-lt"/>
                <a:cs typeface="Arial" charset="0"/>
              </a:rPr>
              <a:t> w polskich szkołach;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F58220"/>
              </a:buClr>
              <a:buFont typeface="Wingdings" pitchFamily="2" charset="2"/>
              <a:buChar char="§"/>
              <a:defRPr/>
            </a:pPr>
            <a:r>
              <a:rPr lang="pl-PL" altLang="pl-PL" sz="2400" b="1" dirty="0" smtClean="0">
                <a:latin typeface="+mj-lt"/>
                <a:cs typeface="Arial" charset="0"/>
              </a:rPr>
              <a:t>Analiza zależności</a:t>
            </a:r>
            <a:r>
              <a:rPr lang="pl-PL" altLang="pl-PL" sz="2400" dirty="0" smtClean="0">
                <a:latin typeface="+mj-lt"/>
                <a:cs typeface="Arial" charset="0"/>
              </a:rPr>
              <a:t> między skalą i specyfiką agresji i przemocy szkolnej a różnymi charakterystykami szkół, w tym w szczególności klimatu szkoły i klasy.</a:t>
            </a:r>
          </a:p>
        </p:txBody>
      </p:sp>
    </p:spTree>
    <p:extLst>
      <p:ext uri="{BB962C8B-B14F-4D97-AF65-F5344CB8AC3E}">
        <p14:creationId xmlns:p14="http://schemas.microsoft.com/office/powerpoint/2010/main" val="416199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106613" y="466725"/>
            <a:ext cx="8051800" cy="447675"/>
          </a:xfrm>
        </p:spPr>
        <p:txBody>
          <a:bodyPr/>
          <a:lstStyle/>
          <a:p>
            <a:pPr eaLnBrk="1" hangingPunct="1">
              <a:defRPr/>
            </a:pPr>
            <a:r>
              <a:rPr lang="pl-PL" altLang="pl-PL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Etapy projektu i technika badania</a:t>
            </a:r>
            <a:endParaRPr lang="pt-PT" altLang="pl-PL" sz="3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90116" y="1692399"/>
          <a:ext cx="10009111" cy="4752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8436" name="Łącznik prosty ze strzałką 7"/>
          <p:cNvCxnSpPr>
            <a:cxnSpLocks noChangeShapeType="1"/>
          </p:cNvCxnSpPr>
          <p:nvPr/>
        </p:nvCxnSpPr>
        <p:spPr bwMode="auto">
          <a:xfrm>
            <a:off x="522288" y="6732588"/>
            <a:ext cx="9720262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5" name="Prostokąt 4"/>
          <p:cNvSpPr/>
          <p:nvPr/>
        </p:nvSpPr>
        <p:spPr>
          <a:xfrm rot="5400000">
            <a:off x="8668544" y="4593432"/>
            <a:ext cx="3384550" cy="4619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cap="rnd"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altLang="pl-PL" sz="1200" b="1" dirty="0">
                <a:latin typeface="Arial" charset="0"/>
                <a:cs typeface="Arial" charset="0"/>
              </a:rPr>
              <a:t>DLA KAŻDEJ GRUPY RESPONDENTÓW DEDYKOWANE NARZĘDZIA BADAWCZE</a:t>
            </a:r>
            <a:endParaRPr lang="pl-PL" sz="12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chemat blokowy: proces alternatywny 18"/>
          <p:cNvSpPr/>
          <p:nvPr/>
        </p:nvSpPr>
        <p:spPr>
          <a:xfrm>
            <a:off x="161925" y="5302250"/>
            <a:ext cx="2571750" cy="715963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pl-PL" sz="1800" b="1" dirty="0">
                <a:solidFill>
                  <a:srgbClr val="FFFFFF"/>
                </a:solidFill>
              </a:rPr>
              <a:t>Zasadnicza szkoła zawodowa</a:t>
            </a:r>
            <a:endParaRPr lang="pl-PL" sz="1800" b="1" dirty="0">
              <a:solidFill>
                <a:srgbClr val="FFFFFF"/>
              </a:solidFill>
              <a:ea typeface="Times New Roman"/>
              <a:cs typeface="Times New Roman"/>
            </a:endParaRPr>
          </a:p>
        </p:txBody>
      </p:sp>
      <p:sp>
        <p:nvSpPr>
          <p:cNvPr id="21" name="Schemat blokowy: proces alternatywny 20"/>
          <p:cNvSpPr/>
          <p:nvPr/>
        </p:nvSpPr>
        <p:spPr>
          <a:xfrm>
            <a:off x="161925" y="4505325"/>
            <a:ext cx="2571750" cy="715963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pl-PL" sz="1800" b="1" dirty="0">
                <a:solidFill>
                  <a:srgbClr val="FFFFFF"/>
                </a:solidFill>
              </a:rPr>
              <a:t>Technikum</a:t>
            </a:r>
          </a:p>
          <a:p>
            <a:pPr>
              <a:spcAft>
                <a:spcPts val="0"/>
              </a:spcAft>
              <a:defRPr/>
            </a:pPr>
            <a:endParaRPr lang="pl-PL" sz="1800" b="1" dirty="0">
              <a:solidFill>
                <a:srgbClr val="FFFFFF"/>
              </a:solidFill>
              <a:ea typeface="Times New Roman"/>
              <a:cs typeface="Times New Roman"/>
            </a:endParaRPr>
          </a:p>
        </p:txBody>
      </p:sp>
      <p:sp>
        <p:nvSpPr>
          <p:cNvPr id="8" name="Schemat blokowy: proces alternatywny 7"/>
          <p:cNvSpPr/>
          <p:nvPr/>
        </p:nvSpPr>
        <p:spPr>
          <a:xfrm>
            <a:off x="161925" y="3719513"/>
            <a:ext cx="2571750" cy="714375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pl-PL" sz="1800" b="1" dirty="0">
                <a:solidFill>
                  <a:srgbClr val="FFFFFF"/>
                </a:solidFill>
              </a:rPr>
              <a:t>Liceum</a:t>
            </a:r>
          </a:p>
          <a:p>
            <a:pPr>
              <a:spcAft>
                <a:spcPts val="0"/>
              </a:spcAft>
              <a:defRPr/>
            </a:pPr>
            <a:endParaRPr lang="pl-PL" sz="1800" b="1" dirty="0">
              <a:solidFill>
                <a:srgbClr val="FFFFFF"/>
              </a:solidFill>
              <a:ea typeface="Times New Roman"/>
              <a:cs typeface="Times New Roman"/>
            </a:endParaRPr>
          </a:p>
        </p:txBody>
      </p:sp>
      <p:sp>
        <p:nvSpPr>
          <p:cNvPr id="7" name="Schemat blokowy: proces alternatywny 6"/>
          <p:cNvSpPr/>
          <p:nvPr/>
        </p:nvSpPr>
        <p:spPr>
          <a:xfrm>
            <a:off x="161925" y="2925763"/>
            <a:ext cx="2592388" cy="715962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pl-PL" sz="1800" b="1" dirty="0">
                <a:solidFill>
                  <a:srgbClr val="FFFFFF"/>
                </a:solidFill>
              </a:rPr>
              <a:t>Gimnazjum</a:t>
            </a:r>
            <a:endParaRPr lang="pl-PL" sz="1800" b="1" dirty="0">
              <a:solidFill>
                <a:srgbClr val="FFFFFF"/>
              </a:solidFill>
              <a:ea typeface="Times New Roman"/>
              <a:cs typeface="Times New Roman"/>
            </a:endParaRPr>
          </a:p>
        </p:txBody>
      </p:sp>
      <p:sp>
        <p:nvSpPr>
          <p:cNvPr id="6" name="Schemat blokowy: proces alternatywny 5"/>
          <p:cNvSpPr/>
          <p:nvPr/>
        </p:nvSpPr>
        <p:spPr>
          <a:xfrm>
            <a:off x="161925" y="2101850"/>
            <a:ext cx="2592388" cy="715963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pl-PL" sz="1800" b="1" dirty="0">
                <a:solidFill>
                  <a:srgbClr val="FFFFFF"/>
                </a:solidFill>
              </a:rPr>
              <a:t>Szkoła podstawowa</a:t>
            </a:r>
          </a:p>
          <a:p>
            <a:pPr>
              <a:spcAft>
                <a:spcPts val="0"/>
              </a:spcAft>
              <a:defRPr/>
            </a:pPr>
            <a:r>
              <a:rPr lang="pl-PL" sz="1800" b="1" dirty="0">
                <a:solidFill>
                  <a:srgbClr val="FFFFFF"/>
                </a:solidFill>
                <a:ea typeface="Times New Roman"/>
                <a:cs typeface="Times New Roman"/>
              </a:rPr>
              <a:t>kl. IV-VI </a:t>
            </a:r>
          </a:p>
        </p:txBody>
      </p:sp>
      <p:sp>
        <p:nvSpPr>
          <p:cNvPr id="29" name="Schemat blokowy: proces alternatywny 28"/>
          <p:cNvSpPr/>
          <p:nvPr/>
        </p:nvSpPr>
        <p:spPr>
          <a:xfrm>
            <a:off x="2538413" y="5451475"/>
            <a:ext cx="2592387" cy="407988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pl-PL" sz="1800" b="1" dirty="0">
                <a:solidFill>
                  <a:srgbClr val="FFFFFF"/>
                </a:solidFill>
              </a:rPr>
              <a:t>25</a:t>
            </a:r>
          </a:p>
        </p:txBody>
      </p:sp>
      <p:sp>
        <p:nvSpPr>
          <p:cNvPr id="28" name="Schemat blokowy: proces alternatywny 27"/>
          <p:cNvSpPr/>
          <p:nvPr/>
        </p:nvSpPr>
        <p:spPr>
          <a:xfrm>
            <a:off x="2538413" y="4664075"/>
            <a:ext cx="2592387" cy="407988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pl-PL" sz="1800" b="1" dirty="0">
                <a:solidFill>
                  <a:srgbClr val="FFFFFF"/>
                </a:solidFill>
              </a:rPr>
              <a:t>25</a:t>
            </a:r>
          </a:p>
        </p:txBody>
      </p:sp>
      <p:sp>
        <p:nvSpPr>
          <p:cNvPr id="27" name="Schemat blokowy: proces alternatywny 26"/>
          <p:cNvSpPr/>
          <p:nvPr/>
        </p:nvSpPr>
        <p:spPr>
          <a:xfrm>
            <a:off x="2538413" y="3867150"/>
            <a:ext cx="2592387" cy="407988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pl-PL" sz="1800" b="1" dirty="0">
                <a:solidFill>
                  <a:srgbClr val="FFFFFF"/>
                </a:solidFill>
              </a:rPr>
              <a:t>25</a:t>
            </a:r>
          </a:p>
        </p:txBody>
      </p:sp>
      <p:sp>
        <p:nvSpPr>
          <p:cNvPr id="26" name="Schemat blokowy: proces alternatywny 25"/>
          <p:cNvSpPr/>
          <p:nvPr/>
        </p:nvSpPr>
        <p:spPr>
          <a:xfrm>
            <a:off x="2538413" y="3079750"/>
            <a:ext cx="2592387" cy="407988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pl-PL" sz="1800" b="1" dirty="0">
                <a:solidFill>
                  <a:srgbClr val="FFFFFF"/>
                </a:solidFill>
              </a:rPr>
              <a:t>70</a:t>
            </a:r>
          </a:p>
        </p:txBody>
      </p:sp>
      <p:sp>
        <p:nvSpPr>
          <p:cNvPr id="25" name="Schemat blokowy: proces alternatywny 24"/>
          <p:cNvSpPr/>
          <p:nvPr/>
        </p:nvSpPr>
        <p:spPr>
          <a:xfrm>
            <a:off x="2538413" y="2273300"/>
            <a:ext cx="2592387" cy="407988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pl-PL" sz="1800" b="1" dirty="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3" name="Schemat blokowy: proces alternatywny 2"/>
          <p:cNvSpPr/>
          <p:nvPr/>
        </p:nvSpPr>
        <p:spPr>
          <a:xfrm>
            <a:off x="161925" y="1265238"/>
            <a:ext cx="2592388" cy="715962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pl-PL" sz="1800" b="1" dirty="0">
                <a:solidFill>
                  <a:srgbClr val="FFFFFF"/>
                </a:solidFill>
              </a:rPr>
              <a:t>Typ szkoły</a:t>
            </a:r>
          </a:p>
        </p:txBody>
      </p:sp>
      <p:sp>
        <p:nvSpPr>
          <p:cNvPr id="24" name="Schemat blokowy: proces alternatywny 23"/>
          <p:cNvSpPr/>
          <p:nvPr/>
        </p:nvSpPr>
        <p:spPr>
          <a:xfrm>
            <a:off x="2538413" y="1265238"/>
            <a:ext cx="2592387" cy="715962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pl-PL" sz="1800" b="1" dirty="0">
                <a:solidFill>
                  <a:srgbClr val="FFFFFF"/>
                </a:solidFill>
              </a:rPr>
              <a:t>Liczba </a:t>
            </a:r>
            <a:br>
              <a:rPr lang="pl-PL" sz="1800" b="1" dirty="0">
                <a:solidFill>
                  <a:srgbClr val="FFFFFF"/>
                </a:solidFill>
              </a:rPr>
            </a:br>
            <a:r>
              <a:rPr lang="pl-PL" sz="1800" b="1" dirty="0">
                <a:solidFill>
                  <a:srgbClr val="FFFFFF"/>
                </a:solidFill>
              </a:rPr>
              <a:t>szkół</a:t>
            </a:r>
          </a:p>
        </p:txBody>
      </p:sp>
      <p:sp>
        <p:nvSpPr>
          <p:cNvPr id="4" name="Schemat blokowy: proces alternatywny 3"/>
          <p:cNvSpPr/>
          <p:nvPr/>
        </p:nvSpPr>
        <p:spPr>
          <a:xfrm>
            <a:off x="3546475" y="1266825"/>
            <a:ext cx="2209800" cy="714375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pl-PL" sz="1800" b="1" dirty="0">
                <a:solidFill>
                  <a:srgbClr val="FFFFFF"/>
                </a:solidFill>
              </a:rPr>
              <a:t>Liczba wywiadów </a:t>
            </a:r>
          </a:p>
          <a:p>
            <a:pPr>
              <a:spcAft>
                <a:spcPts val="0"/>
              </a:spcAft>
              <a:defRPr/>
            </a:pPr>
            <a:r>
              <a:rPr lang="pl-PL" sz="1800" b="1" dirty="0">
                <a:solidFill>
                  <a:srgbClr val="FFFFFF"/>
                </a:solidFill>
              </a:rPr>
              <a:t>z uczniami</a:t>
            </a:r>
            <a:endParaRPr lang="pl-PL" sz="1800" b="1" dirty="0">
              <a:solidFill>
                <a:srgbClr val="FFFFFF"/>
              </a:solidFill>
              <a:ea typeface="Times New Roman"/>
              <a:cs typeface="Times New Roman"/>
            </a:endParaRPr>
          </a:p>
        </p:txBody>
      </p:sp>
      <p:sp>
        <p:nvSpPr>
          <p:cNvPr id="5" name="Schemat blokowy: proces alternatywny 4"/>
          <p:cNvSpPr/>
          <p:nvPr/>
        </p:nvSpPr>
        <p:spPr>
          <a:xfrm>
            <a:off x="5634038" y="1266825"/>
            <a:ext cx="2592387" cy="714375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pl-PL" sz="1800" b="1" dirty="0">
                <a:solidFill>
                  <a:srgbClr val="FFFFFF"/>
                </a:solidFill>
              </a:rPr>
              <a:t>Liczba wywiadów </a:t>
            </a:r>
          </a:p>
          <a:p>
            <a:pPr>
              <a:spcAft>
                <a:spcPts val="0"/>
              </a:spcAft>
              <a:defRPr/>
            </a:pPr>
            <a:r>
              <a:rPr lang="pl-PL" sz="1800" b="1" dirty="0">
                <a:solidFill>
                  <a:srgbClr val="FFFFFF"/>
                </a:solidFill>
              </a:rPr>
              <a:t>z pracownikami szkół</a:t>
            </a:r>
            <a:endParaRPr lang="pl-PL" sz="1800" b="1" dirty="0">
              <a:solidFill>
                <a:srgbClr val="FFFFFF"/>
              </a:solidFill>
              <a:ea typeface="Times New Roman"/>
              <a:cs typeface="Times New Roman"/>
            </a:endParaRPr>
          </a:p>
        </p:txBody>
      </p:sp>
      <p:sp>
        <p:nvSpPr>
          <p:cNvPr id="10" name="Schemat blokowy: proces alternatywny 9"/>
          <p:cNvSpPr/>
          <p:nvPr/>
        </p:nvSpPr>
        <p:spPr>
          <a:xfrm>
            <a:off x="3617913" y="2254250"/>
            <a:ext cx="2138362" cy="409575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2 145</a:t>
            </a:r>
          </a:p>
        </p:txBody>
      </p:sp>
      <p:sp>
        <p:nvSpPr>
          <p:cNvPr id="11" name="Schemat blokowy: proces alternatywny 10"/>
          <p:cNvSpPr/>
          <p:nvPr/>
        </p:nvSpPr>
        <p:spPr>
          <a:xfrm>
            <a:off x="3606800" y="3079750"/>
            <a:ext cx="2171700" cy="407988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4 168</a:t>
            </a:r>
          </a:p>
        </p:txBody>
      </p:sp>
      <p:sp>
        <p:nvSpPr>
          <p:cNvPr id="12" name="Schemat blokowy: proces alternatywny 11"/>
          <p:cNvSpPr/>
          <p:nvPr/>
        </p:nvSpPr>
        <p:spPr>
          <a:xfrm>
            <a:off x="3617913" y="4659313"/>
            <a:ext cx="2155825" cy="409575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1 593</a:t>
            </a:r>
          </a:p>
        </p:txBody>
      </p:sp>
      <p:sp>
        <p:nvSpPr>
          <p:cNvPr id="13" name="Schemat blokowy: proces alternatywny 12"/>
          <p:cNvSpPr/>
          <p:nvPr/>
        </p:nvSpPr>
        <p:spPr>
          <a:xfrm>
            <a:off x="3546475" y="3881438"/>
            <a:ext cx="2154238" cy="407987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1 708</a:t>
            </a:r>
          </a:p>
        </p:txBody>
      </p:sp>
      <p:sp>
        <p:nvSpPr>
          <p:cNvPr id="14" name="Schemat blokowy: proces alternatywny 13"/>
          <p:cNvSpPr/>
          <p:nvPr/>
        </p:nvSpPr>
        <p:spPr>
          <a:xfrm>
            <a:off x="5707063" y="2254250"/>
            <a:ext cx="2519362" cy="409575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1 165</a:t>
            </a:r>
          </a:p>
        </p:txBody>
      </p:sp>
      <p:sp>
        <p:nvSpPr>
          <p:cNvPr id="15" name="Schemat blokowy: proces alternatywny 14"/>
          <p:cNvSpPr/>
          <p:nvPr/>
        </p:nvSpPr>
        <p:spPr>
          <a:xfrm>
            <a:off x="5707063" y="3079750"/>
            <a:ext cx="2519362" cy="407988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1 134</a:t>
            </a:r>
          </a:p>
        </p:txBody>
      </p:sp>
      <p:sp>
        <p:nvSpPr>
          <p:cNvPr id="16" name="Schemat blokowy: proces alternatywny 15"/>
          <p:cNvSpPr/>
          <p:nvPr/>
        </p:nvSpPr>
        <p:spPr>
          <a:xfrm>
            <a:off x="5743575" y="4659313"/>
            <a:ext cx="2482850" cy="409575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1 015</a:t>
            </a:r>
          </a:p>
        </p:txBody>
      </p:sp>
      <p:sp>
        <p:nvSpPr>
          <p:cNvPr id="17" name="Schemat blokowy: proces alternatywny 16"/>
          <p:cNvSpPr/>
          <p:nvPr/>
        </p:nvSpPr>
        <p:spPr>
          <a:xfrm>
            <a:off x="5743575" y="3844925"/>
            <a:ext cx="2482850" cy="407988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917</a:t>
            </a:r>
          </a:p>
        </p:txBody>
      </p:sp>
      <p:sp>
        <p:nvSpPr>
          <p:cNvPr id="22" name="Schemat blokowy: proces alternatywny 21"/>
          <p:cNvSpPr/>
          <p:nvPr/>
        </p:nvSpPr>
        <p:spPr>
          <a:xfrm>
            <a:off x="3617913" y="5465763"/>
            <a:ext cx="2160587" cy="407987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1 379</a:t>
            </a:r>
          </a:p>
        </p:txBody>
      </p:sp>
      <p:sp>
        <p:nvSpPr>
          <p:cNvPr id="23" name="Schemat blokowy: proces alternatywny 22"/>
          <p:cNvSpPr/>
          <p:nvPr/>
        </p:nvSpPr>
        <p:spPr>
          <a:xfrm>
            <a:off x="5743575" y="5441950"/>
            <a:ext cx="2482850" cy="407988"/>
          </a:xfrm>
          <a:prstGeom prst="flowChartAlternateProcess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817</a:t>
            </a:r>
          </a:p>
        </p:txBody>
      </p:sp>
      <p:sp>
        <p:nvSpPr>
          <p:cNvPr id="30" name="Schemat blokowy: proces alternatywny 29"/>
          <p:cNvSpPr/>
          <p:nvPr/>
        </p:nvSpPr>
        <p:spPr>
          <a:xfrm>
            <a:off x="161925" y="6089650"/>
            <a:ext cx="2571750" cy="715963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pl-PL" sz="1800" b="1" dirty="0">
                <a:solidFill>
                  <a:srgbClr val="FFFFFF"/>
                </a:solidFill>
              </a:rPr>
              <a:t>Razem</a:t>
            </a:r>
          </a:p>
          <a:p>
            <a:pPr>
              <a:spcAft>
                <a:spcPts val="0"/>
              </a:spcAft>
              <a:defRPr/>
            </a:pPr>
            <a:endParaRPr lang="pl-PL" sz="1800" b="1" dirty="0">
              <a:solidFill>
                <a:srgbClr val="FFFFFF"/>
              </a:solidFill>
              <a:ea typeface="Times New Roman"/>
              <a:cs typeface="Times New Roman"/>
            </a:endParaRPr>
          </a:p>
        </p:txBody>
      </p:sp>
      <p:sp>
        <p:nvSpPr>
          <p:cNvPr id="31" name="Schemat blokowy: proces alternatywny 30"/>
          <p:cNvSpPr/>
          <p:nvPr/>
        </p:nvSpPr>
        <p:spPr>
          <a:xfrm>
            <a:off x="2538413" y="6234113"/>
            <a:ext cx="2592387" cy="407987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pl-PL" sz="1800" b="1" dirty="0">
                <a:solidFill>
                  <a:srgbClr val="FFFFFF"/>
                </a:solidFill>
              </a:rPr>
              <a:t>185</a:t>
            </a:r>
          </a:p>
        </p:txBody>
      </p:sp>
      <p:sp>
        <p:nvSpPr>
          <p:cNvPr id="32" name="Schemat blokowy: proces alternatywny 31"/>
          <p:cNvSpPr/>
          <p:nvPr/>
        </p:nvSpPr>
        <p:spPr>
          <a:xfrm>
            <a:off x="3617913" y="6257925"/>
            <a:ext cx="2160587" cy="407988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10 993</a:t>
            </a:r>
          </a:p>
        </p:txBody>
      </p:sp>
      <p:sp>
        <p:nvSpPr>
          <p:cNvPr id="33" name="Schemat blokowy: proces alternatywny 32"/>
          <p:cNvSpPr/>
          <p:nvPr/>
        </p:nvSpPr>
        <p:spPr>
          <a:xfrm>
            <a:off x="5707063" y="6251575"/>
            <a:ext cx="2519362" cy="409575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l-PL" sz="1800" b="1" dirty="0">
                <a:solidFill>
                  <a:schemeClr val="bg1"/>
                </a:solidFill>
                <a:ea typeface="Times New Roman"/>
                <a:cs typeface="Times New Roman"/>
              </a:rPr>
              <a:t>5 047</a:t>
            </a:r>
          </a:p>
        </p:txBody>
      </p:sp>
      <p:sp>
        <p:nvSpPr>
          <p:cNvPr id="34" name="Schemat blokowy: proces alternatywny 33"/>
          <p:cNvSpPr/>
          <p:nvPr/>
        </p:nvSpPr>
        <p:spPr>
          <a:xfrm>
            <a:off x="8316913" y="2197100"/>
            <a:ext cx="1998662" cy="2973388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6350" lvl="1">
              <a:lnSpc>
                <a:spcPct val="75000"/>
              </a:lnSpc>
              <a:spcBef>
                <a:spcPts val="500"/>
              </a:spcBef>
              <a:spcAft>
                <a:spcPts val="500"/>
              </a:spcAft>
              <a:buClr>
                <a:srgbClr val="F58220"/>
              </a:buClr>
              <a:defRPr/>
            </a:pPr>
            <a:r>
              <a:rPr lang="pl-PL" altLang="pl-PL" sz="2000" b="1" dirty="0">
                <a:latin typeface="Calibri" pitchFamily="34" charset="0"/>
              </a:rPr>
              <a:t>Wychowawcy (528)</a:t>
            </a:r>
          </a:p>
          <a:p>
            <a:pPr marL="6350" lvl="1">
              <a:lnSpc>
                <a:spcPct val="75000"/>
              </a:lnSpc>
              <a:spcBef>
                <a:spcPts val="500"/>
              </a:spcBef>
              <a:spcAft>
                <a:spcPts val="500"/>
              </a:spcAft>
              <a:buClr>
                <a:srgbClr val="F58220"/>
              </a:buClr>
              <a:defRPr/>
            </a:pPr>
            <a:r>
              <a:rPr lang="pl-PL" altLang="pl-PL" sz="2000" b="1" dirty="0">
                <a:latin typeface="Calibri" pitchFamily="34" charset="0"/>
              </a:rPr>
              <a:t>Pedagodzy i psycholodzy szkolni (242) </a:t>
            </a:r>
          </a:p>
          <a:p>
            <a:pPr marL="6350" lvl="1">
              <a:lnSpc>
                <a:spcPct val="75000"/>
              </a:lnSpc>
              <a:spcBef>
                <a:spcPts val="500"/>
              </a:spcBef>
              <a:spcAft>
                <a:spcPts val="500"/>
              </a:spcAft>
              <a:buClr>
                <a:srgbClr val="F58220"/>
              </a:buClr>
              <a:defRPr/>
            </a:pPr>
            <a:r>
              <a:rPr lang="pl-PL" altLang="pl-PL" sz="2000" b="1" dirty="0">
                <a:latin typeface="Calibri" pitchFamily="34" charset="0"/>
              </a:rPr>
              <a:t>Dyrektorzy (185)</a:t>
            </a:r>
          </a:p>
          <a:p>
            <a:pPr marL="6350" lvl="1">
              <a:lnSpc>
                <a:spcPct val="75000"/>
              </a:lnSpc>
              <a:spcBef>
                <a:spcPts val="500"/>
              </a:spcBef>
              <a:spcAft>
                <a:spcPts val="500"/>
              </a:spcAft>
              <a:buClr>
                <a:srgbClr val="F58220"/>
              </a:buClr>
              <a:defRPr/>
            </a:pPr>
            <a:r>
              <a:rPr lang="pl-PL" altLang="pl-PL" sz="2000" b="1" dirty="0">
                <a:latin typeface="Calibri" pitchFamily="34" charset="0"/>
              </a:rPr>
              <a:t>Pozostali nauczyciele </a:t>
            </a:r>
            <a:br>
              <a:rPr lang="pl-PL" altLang="pl-PL" sz="2000" b="1" dirty="0">
                <a:latin typeface="Calibri" pitchFamily="34" charset="0"/>
              </a:rPr>
            </a:br>
            <a:r>
              <a:rPr lang="pl-PL" altLang="pl-PL" sz="2000" b="1" dirty="0">
                <a:latin typeface="Calibri" pitchFamily="34" charset="0"/>
              </a:rPr>
              <a:t>(4 092) </a:t>
            </a:r>
          </a:p>
        </p:txBody>
      </p:sp>
      <p:cxnSp>
        <p:nvCxnSpPr>
          <p:cNvPr id="19487" name="Łącznik łamany 35"/>
          <p:cNvCxnSpPr>
            <a:cxnSpLocks noChangeShapeType="1"/>
          </p:cNvCxnSpPr>
          <p:nvPr/>
        </p:nvCxnSpPr>
        <p:spPr bwMode="auto">
          <a:xfrm>
            <a:off x="8289925" y="1624013"/>
            <a:ext cx="1089025" cy="573087"/>
          </a:xfrm>
          <a:prstGeom prst="bentConnector2">
            <a:avLst/>
          </a:prstGeom>
          <a:noFill/>
          <a:ln w="25400" algn="ctr">
            <a:solidFill>
              <a:srgbClr val="E46C0A"/>
            </a:solidFill>
            <a:round/>
            <a:headEnd/>
            <a:tailEnd type="arrow" w="med" len="med"/>
          </a:ln>
        </p:spPr>
      </p:cxn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>
          <a:xfrm>
            <a:off x="2106613" y="466725"/>
            <a:ext cx="8051800" cy="577850"/>
          </a:xfrm>
        </p:spPr>
        <p:txBody>
          <a:bodyPr/>
          <a:lstStyle/>
          <a:p>
            <a:pPr eaLnBrk="1" hangingPunct="1">
              <a:defRPr/>
            </a:pPr>
            <a:r>
              <a:rPr lang="pl-PL" alt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Badanie główne – zrealizowana próba badawcza</a:t>
            </a:r>
            <a:endParaRPr lang="pt-PT" altLang="pl-PL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2"/>
          <p:cNvSpPr>
            <a:spLocks noGrp="1"/>
          </p:cNvSpPr>
          <p:nvPr>
            <p:ph type="ctrTitle"/>
          </p:nvPr>
        </p:nvSpPr>
        <p:spPr>
          <a:xfrm>
            <a:off x="2466975" y="3781425"/>
            <a:ext cx="7775575" cy="2087563"/>
          </a:xfrm>
        </p:spPr>
        <p:txBody>
          <a:bodyPr/>
          <a:lstStyle/>
          <a:p>
            <a:r>
              <a:rPr lang="pl-PL" altLang="pl-PL" smtClean="0">
                <a:solidFill>
                  <a:srgbClr val="F58220"/>
                </a:solidFill>
              </a:rPr>
              <a:t>AGRESJA I PRZEMOC RÓWIEŚNICZA W SZKOŁACH </a:t>
            </a:r>
            <a:br>
              <a:rPr lang="pl-PL" altLang="pl-PL" smtClean="0">
                <a:solidFill>
                  <a:srgbClr val="F58220"/>
                </a:solidFill>
              </a:rPr>
            </a:br>
            <a:r>
              <a:rPr lang="pl-PL" altLang="pl-PL" smtClean="0">
                <a:solidFill>
                  <a:srgbClr val="F58220"/>
                </a:solidFill>
              </a:rPr>
              <a:t>– SKALA I SPECYFIKA PROBLEMU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Podstawowe pojęcia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239710" y="1044327"/>
          <a:ext cx="10081119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8" name="Strzałka w prawo 3"/>
          <p:cNvSpPr>
            <a:spLocks noChangeArrowheads="1"/>
          </p:cNvSpPr>
          <p:nvPr/>
        </p:nvSpPr>
        <p:spPr bwMode="auto">
          <a:xfrm>
            <a:off x="239713" y="755650"/>
            <a:ext cx="5322887" cy="2071688"/>
          </a:xfrm>
          <a:prstGeom prst="rightArrow">
            <a:avLst>
              <a:gd name="adj1" fmla="val 50000"/>
              <a:gd name="adj2" fmla="val 4996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pl-PL" altLang="pl-PL" sz="1600" b="1">
                <a:solidFill>
                  <a:schemeClr val="bg1"/>
                </a:solidFill>
              </a:rPr>
              <a:t>AGRESJA: </a:t>
            </a:r>
            <a:r>
              <a:rPr lang="pl-PL" altLang="pl-PL" sz="1600">
                <a:solidFill>
                  <a:schemeClr val="bg1"/>
                </a:solidFill>
              </a:rPr>
              <a:t>świadome, zamierzone działanie, mające na celu wyrządzenie komuś szeroko rozumianej szkody</a:t>
            </a:r>
          </a:p>
          <a:p>
            <a:pPr defTabSz="1042988"/>
            <a:r>
              <a:rPr lang="pl-PL" altLang="pl-PL"/>
              <a:t> </a:t>
            </a:r>
          </a:p>
          <a:p>
            <a:pPr defTabSz="1042988"/>
            <a:endParaRPr lang="pl-PL" altLang="pl-PL"/>
          </a:p>
        </p:txBody>
      </p:sp>
      <p:sp>
        <p:nvSpPr>
          <p:cNvPr id="21509" name="Prostokąt 6"/>
          <p:cNvSpPr>
            <a:spLocks noChangeArrowheads="1"/>
          </p:cNvSpPr>
          <p:nvPr/>
        </p:nvSpPr>
        <p:spPr bwMode="auto">
          <a:xfrm>
            <a:off x="239713" y="3348038"/>
            <a:ext cx="4530725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pl-PL" altLang="pl-PL" sz="1600" b="1">
                <a:solidFill>
                  <a:schemeClr val="bg1"/>
                </a:solidFill>
              </a:rPr>
              <a:t>PRZEMOC:</a:t>
            </a:r>
            <a:r>
              <a:rPr lang="pl-PL" altLang="pl-PL" sz="1600">
                <a:solidFill>
                  <a:schemeClr val="bg1"/>
                </a:solidFill>
              </a:rPr>
              <a:t> zachowanie, w którym strona agresywna wykorzystuje swoją przewagę nad ofiarą.</a:t>
            </a:r>
          </a:p>
        </p:txBody>
      </p:sp>
      <p:sp>
        <p:nvSpPr>
          <p:cNvPr id="21510" name="Prostokąt 8"/>
          <p:cNvSpPr>
            <a:spLocks noChangeArrowheads="1"/>
          </p:cNvSpPr>
          <p:nvPr/>
        </p:nvSpPr>
        <p:spPr bwMode="auto">
          <a:xfrm>
            <a:off x="239713" y="5265738"/>
            <a:ext cx="4530725" cy="139541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pl-PL" altLang="pl-PL" sz="1600" b="1">
                <a:solidFill>
                  <a:schemeClr val="bg1"/>
                </a:solidFill>
              </a:rPr>
              <a:t>DRĘCZENIE SZKOLNE (</a:t>
            </a:r>
            <a:r>
              <a:rPr lang="pl-PL" altLang="pl-PL" sz="1600" b="1" i="1">
                <a:solidFill>
                  <a:schemeClr val="bg1"/>
                </a:solidFill>
              </a:rPr>
              <a:t>ang. bullying</a:t>
            </a:r>
            <a:r>
              <a:rPr lang="pl-PL" altLang="pl-PL" sz="1600" b="1">
                <a:solidFill>
                  <a:schemeClr val="bg1"/>
                </a:solidFill>
              </a:rPr>
              <a:t>):</a:t>
            </a:r>
            <a:r>
              <a:rPr lang="pl-PL" altLang="pl-PL" sz="1600">
                <a:solidFill>
                  <a:schemeClr val="bg1"/>
                </a:solidFill>
              </a:rPr>
              <a:t> podtyp zachowań agresywnych, w którym jednostka lub grupa jednostek w sposób powtarzalny atakuje, upokarza lub wyklucza z grupy relatywnie słabszą osobę.</a:t>
            </a:r>
          </a:p>
        </p:txBody>
      </p:sp>
      <p:sp>
        <p:nvSpPr>
          <p:cNvPr id="10" name="Elipsa 9"/>
          <p:cNvSpPr/>
          <p:nvPr/>
        </p:nvSpPr>
        <p:spPr bwMode="auto">
          <a:xfrm>
            <a:off x="5778500" y="468313"/>
            <a:ext cx="4681538" cy="10795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1042988">
              <a:defRPr/>
            </a:pPr>
            <a:r>
              <a:rPr lang="pl-PL" altLang="pl-PL" sz="1400" b="1" dirty="0">
                <a:solidFill>
                  <a:schemeClr val="bg1"/>
                </a:solidFill>
                <a:latin typeface="+mj-lt"/>
              </a:rPr>
              <a:t>fizyczna</a:t>
            </a:r>
            <a:r>
              <a:rPr lang="pl-PL" altLang="pl-PL" sz="1400" dirty="0">
                <a:solidFill>
                  <a:schemeClr val="bg1"/>
                </a:solidFill>
                <a:latin typeface="+mj-lt"/>
              </a:rPr>
              <a:t> – gdy dochodzi do fizycznego kontaktu agresora i ofiary, np. potrącenie, przewrócenie, pobicie</a:t>
            </a:r>
            <a:endParaRPr lang="pl-PL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512" name="Elipsa 10"/>
          <p:cNvSpPr>
            <a:spLocks noChangeArrowheads="1"/>
          </p:cNvSpPr>
          <p:nvPr/>
        </p:nvSpPr>
        <p:spPr bwMode="auto">
          <a:xfrm>
            <a:off x="5767388" y="5508625"/>
            <a:ext cx="4692650" cy="15843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pl-PL" altLang="pl-PL" sz="1200" b="1">
                <a:solidFill>
                  <a:schemeClr val="bg1"/>
                </a:solidFill>
              </a:rPr>
              <a:t>elektroniczna</a:t>
            </a:r>
            <a:r>
              <a:rPr lang="pl-PL" altLang="pl-PL" sz="1200">
                <a:solidFill>
                  <a:schemeClr val="bg1"/>
                </a:solidFill>
              </a:rPr>
              <a:t> – agresja z użyciem nowych technologii, np. złośliwy SMS, </a:t>
            </a:r>
            <a:br>
              <a:rPr lang="pl-PL" altLang="pl-PL" sz="1200">
                <a:solidFill>
                  <a:schemeClr val="bg1"/>
                </a:solidFill>
              </a:rPr>
            </a:br>
            <a:r>
              <a:rPr lang="pl-PL" altLang="pl-PL" sz="1200">
                <a:solidFill>
                  <a:schemeClr val="bg1"/>
                </a:solidFill>
              </a:rPr>
              <a:t>e-mail, wpis w serwisie społecznościowym, umieszczanie w Internecie zdjęć lub filmów ośmieszających ofiarę</a:t>
            </a:r>
          </a:p>
        </p:txBody>
      </p:sp>
      <p:sp>
        <p:nvSpPr>
          <p:cNvPr id="21513" name="Elipsa 11"/>
          <p:cNvSpPr>
            <a:spLocks noChangeArrowheads="1"/>
          </p:cNvSpPr>
          <p:nvPr/>
        </p:nvSpPr>
        <p:spPr bwMode="auto">
          <a:xfrm>
            <a:off x="5767388" y="1547813"/>
            <a:ext cx="4692650" cy="13684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pl-PL" altLang="pl-PL" sz="1200" b="1">
                <a:solidFill>
                  <a:schemeClr val="bg1"/>
                </a:solidFill>
              </a:rPr>
              <a:t>relacyjna</a:t>
            </a:r>
            <a:r>
              <a:rPr lang="pl-PL" altLang="pl-PL" sz="1200">
                <a:solidFill>
                  <a:schemeClr val="bg1"/>
                </a:solidFill>
              </a:rPr>
              <a:t> – bez fizycznego kontaktu, celowe działania prowadzące do w obniżenia statusu ofiary w grupie, wykluczenia osoby z grupy, np. obmawianie, wykluczanie</a:t>
            </a:r>
          </a:p>
        </p:txBody>
      </p:sp>
      <p:sp>
        <p:nvSpPr>
          <p:cNvPr id="21514" name="Elipsa 12"/>
          <p:cNvSpPr>
            <a:spLocks noChangeArrowheads="1"/>
          </p:cNvSpPr>
          <p:nvPr/>
        </p:nvSpPr>
        <p:spPr bwMode="auto">
          <a:xfrm>
            <a:off x="5778500" y="2916238"/>
            <a:ext cx="4681538" cy="134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pl-PL" altLang="pl-PL" sz="1400" b="1">
                <a:solidFill>
                  <a:schemeClr val="bg1"/>
                </a:solidFill>
              </a:rPr>
              <a:t>werbalna</a:t>
            </a:r>
            <a:r>
              <a:rPr lang="pl-PL" altLang="pl-PL" sz="1400">
                <a:solidFill>
                  <a:schemeClr val="bg1"/>
                </a:solidFill>
              </a:rPr>
              <a:t> – bez fizycznego kontaktu, w bezpośredniej obecności ofiary, np. wyzywanie, przezywanie, wyśmiewanie</a:t>
            </a:r>
          </a:p>
        </p:txBody>
      </p:sp>
      <p:sp>
        <p:nvSpPr>
          <p:cNvPr id="21515" name="Elipsa 13"/>
          <p:cNvSpPr>
            <a:spLocks noChangeArrowheads="1"/>
          </p:cNvSpPr>
          <p:nvPr/>
        </p:nvSpPr>
        <p:spPr bwMode="auto">
          <a:xfrm>
            <a:off x="5778500" y="4262438"/>
            <a:ext cx="4681538" cy="124618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pl-PL" altLang="pl-PL" sz="1400" b="1">
                <a:solidFill>
                  <a:schemeClr val="bg1"/>
                </a:solidFill>
              </a:rPr>
              <a:t>materialna</a:t>
            </a:r>
            <a:r>
              <a:rPr lang="pl-PL" altLang="pl-PL" sz="1400">
                <a:solidFill>
                  <a:schemeClr val="bg1"/>
                </a:solidFill>
              </a:rPr>
              <a:t> – agresja związana z przedmiotami lub pieniędzmi, np. kradzież, niszczenie przedmiotów należących do ofiary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/>
          <p:cNvSpPr>
            <a:spLocks noGrp="1"/>
          </p:cNvSpPr>
          <p:nvPr>
            <p:ph type="title"/>
          </p:nvPr>
        </p:nvSpPr>
        <p:spPr>
          <a:xfrm>
            <a:off x="2031964" y="324247"/>
            <a:ext cx="8674100" cy="684213"/>
          </a:xfrm>
        </p:spPr>
        <p:txBody>
          <a:bodyPr/>
          <a:lstStyle/>
          <a:p>
            <a:r>
              <a:rPr lang="pl-PL" altLang="pl-PL" sz="1800" dirty="0" smtClean="0"/>
              <a:t>SKALA DOŚWIADCZANIA AGRESJI PRZEZ POLSKICH UCZNIÓW</a:t>
            </a:r>
            <a:br>
              <a:rPr lang="pl-PL" altLang="pl-PL" sz="1800" dirty="0" smtClean="0"/>
            </a:br>
            <a:r>
              <a:rPr lang="pl-PL" altLang="pl-PL" sz="1600" dirty="0" smtClean="0"/>
              <a:t>Odsetek uczniów deklarujących doświadczenie danego zachowania co najmniej raz w ciągu 4. tygodni poprzedzających badanie </a:t>
            </a:r>
          </a:p>
        </p:txBody>
      </p:sp>
      <p:graphicFrame>
        <p:nvGraphicFramePr>
          <p:cNvPr id="4" name="Wykres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988179"/>
              </p:ext>
            </p:extLst>
          </p:nvPr>
        </p:nvGraphicFramePr>
        <p:xfrm>
          <a:off x="1350488" y="1404367"/>
          <a:ext cx="8789516" cy="5855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09750" y="0"/>
            <a:ext cx="8883650" cy="1312863"/>
          </a:xfrm>
        </p:spPr>
        <p:txBody>
          <a:bodyPr/>
          <a:lstStyle/>
          <a:p>
            <a:pPr>
              <a:defRPr/>
            </a:pP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Ocena </a:t>
            </a:r>
            <a:r>
              <a:rPr lang="pl-PL" sz="1800" dirty="0"/>
              <a:t>poziomu </a:t>
            </a:r>
            <a:r>
              <a:rPr lang="pl-PL" sz="1800" dirty="0" smtClean="0"/>
              <a:t>DOTKLIWOŚCI DOŚWIADCZONYCH ZACHOWAŃ – </a:t>
            </a:r>
            <a:r>
              <a:rPr lang="pl-PL" sz="1800" dirty="0"/>
              <a:t>odpowiedzi uczniów, którzy doświadczyli danego zachowania w ciągu 4. tygodni poprzedzających </a:t>
            </a:r>
            <a:r>
              <a:rPr lang="pl-PL" sz="1800" dirty="0" smtClean="0"/>
              <a:t>badanie</a:t>
            </a:r>
            <a:br>
              <a:rPr lang="pl-PL" sz="1800" dirty="0" smtClean="0"/>
            </a:br>
            <a:r>
              <a:rPr lang="pl-PL" sz="1800" dirty="0" smtClean="0">
                <a:solidFill>
                  <a:srgbClr val="FF0000"/>
                </a:solidFill>
              </a:rPr>
              <a:t>(</a:t>
            </a:r>
            <a:r>
              <a:rPr lang="pl-PL" sz="1800" kern="1200" dirty="0" smtClean="0">
                <a:solidFill>
                  <a:srgbClr val="FF0000"/>
                </a:solidFill>
              </a:rPr>
              <a:t>10 </a:t>
            </a:r>
            <a:r>
              <a:rPr lang="pl-PL" sz="1800" kern="1200" dirty="0">
                <a:solidFill>
                  <a:srgbClr val="FF0000"/>
                </a:solidFill>
              </a:rPr>
              <a:t>zachowań odbieranych przez uczniów jako najbardziej </a:t>
            </a:r>
            <a:r>
              <a:rPr lang="pl-PL" sz="1800" kern="1200" dirty="0" smtClean="0">
                <a:solidFill>
                  <a:srgbClr val="FF0000"/>
                </a:solidFill>
              </a:rPr>
              <a:t>dotkliwe)</a:t>
            </a:r>
            <a:endParaRPr lang="pl-PL" sz="1800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0324342"/>
              </p:ext>
            </p:extLst>
          </p:nvPr>
        </p:nvGraphicFramePr>
        <p:xfrm>
          <a:off x="810196" y="1692399"/>
          <a:ext cx="9457518" cy="4702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niestandardowy">
  <a:themeElements>
    <a:clrScheme name="Projekt niestandardowy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6891E"/>
      </a:accent1>
      <a:accent2>
        <a:srgbClr val="F15B23"/>
      </a:accent2>
      <a:accent3>
        <a:srgbClr val="FFFFFF"/>
      </a:accent3>
      <a:accent4>
        <a:srgbClr val="000000"/>
      </a:accent4>
      <a:accent5>
        <a:srgbClr val="FAC4AB"/>
      </a:accent5>
      <a:accent6>
        <a:srgbClr val="DA521F"/>
      </a:accent6>
      <a:hlink>
        <a:srgbClr val="FFC10E"/>
      </a:hlink>
      <a:folHlink>
        <a:srgbClr val="FFDD00"/>
      </a:folHlink>
    </a:clrScheme>
    <a:fontScheme name="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6891E"/>
        </a:accent1>
        <a:accent2>
          <a:srgbClr val="F15B23"/>
        </a:accent2>
        <a:accent3>
          <a:srgbClr val="FFFFFF"/>
        </a:accent3>
        <a:accent4>
          <a:srgbClr val="000000"/>
        </a:accent4>
        <a:accent5>
          <a:srgbClr val="FAC4AB"/>
        </a:accent5>
        <a:accent6>
          <a:srgbClr val="DA521F"/>
        </a:accent6>
        <a:hlink>
          <a:srgbClr val="FFC10E"/>
        </a:hlink>
        <a:folHlink>
          <a:srgbClr val="FFDD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ojekt niestandardowy">
  <a:themeElements>
    <a:clrScheme name="1_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Projekt niestandardowy 13">
    <a:dk1>
      <a:srgbClr val="000000"/>
    </a:dk1>
    <a:lt1>
      <a:srgbClr val="FFFFFF"/>
    </a:lt1>
    <a:dk2>
      <a:srgbClr val="000000"/>
    </a:dk2>
    <a:lt2>
      <a:srgbClr val="808080"/>
    </a:lt2>
    <a:accent1>
      <a:srgbClr val="F6891E"/>
    </a:accent1>
    <a:accent2>
      <a:srgbClr val="F15B23"/>
    </a:accent2>
    <a:accent3>
      <a:srgbClr val="FFFFFF"/>
    </a:accent3>
    <a:accent4>
      <a:srgbClr val="000000"/>
    </a:accent4>
    <a:accent5>
      <a:srgbClr val="FAC4AB"/>
    </a:accent5>
    <a:accent6>
      <a:srgbClr val="DA521F"/>
    </a:accent6>
    <a:hlink>
      <a:srgbClr val="FFC10E"/>
    </a:hlink>
    <a:folHlink>
      <a:srgbClr val="FFDD00"/>
    </a:folHlink>
  </a:clrScheme>
  <a:fontScheme name="Projekt niestandardow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Projekt niestandardowy 13">
    <a:dk1>
      <a:srgbClr val="000000"/>
    </a:dk1>
    <a:lt1>
      <a:srgbClr val="FFFFFF"/>
    </a:lt1>
    <a:dk2>
      <a:srgbClr val="000000"/>
    </a:dk2>
    <a:lt2>
      <a:srgbClr val="808080"/>
    </a:lt2>
    <a:accent1>
      <a:srgbClr val="F6891E"/>
    </a:accent1>
    <a:accent2>
      <a:srgbClr val="F15B23"/>
    </a:accent2>
    <a:accent3>
      <a:srgbClr val="FFFFFF"/>
    </a:accent3>
    <a:accent4>
      <a:srgbClr val="000000"/>
    </a:accent4>
    <a:accent5>
      <a:srgbClr val="FAC4AB"/>
    </a:accent5>
    <a:accent6>
      <a:srgbClr val="DA521F"/>
    </a:accent6>
    <a:hlink>
      <a:srgbClr val="FFC10E"/>
    </a:hlink>
    <a:folHlink>
      <a:srgbClr val="FFDD00"/>
    </a:folHlink>
  </a:clrScheme>
  <a:fontScheme name="Projekt niestandardow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rojekt niestandardowy 13">
    <a:dk1>
      <a:srgbClr val="000000"/>
    </a:dk1>
    <a:lt1>
      <a:srgbClr val="FFFFFF"/>
    </a:lt1>
    <a:dk2>
      <a:srgbClr val="000000"/>
    </a:dk2>
    <a:lt2>
      <a:srgbClr val="808080"/>
    </a:lt2>
    <a:accent1>
      <a:srgbClr val="F6891E"/>
    </a:accent1>
    <a:accent2>
      <a:srgbClr val="F15B23"/>
    </a:accent2>
    <a:accent3>
      <a:srgbClr val="FFFFFF"/>
    </a:accent3>
    <a:accent4>
      <a:srgbClr val="000000"/>
    </a:accent4>
    <a:accent5>
      <a:srgbClr val="FAC4AB"/>
    </a:accent5>
    <a:accent6>
      <a:srgbClr val="DA521F"/>
    </a:accent6>
    <a:hlink>
      <a:srgbClr val="FFC10E"/>
    </a:hlink>
    <a:folHlink>
      <a:srgbClr val="FFDD00"/>
    </a:folHlink>
  </a:clrScheme>
  <a:fontScheme name="Projekt niestandardow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rojekt niestandardowy 13">
    <a:dk1>
      <a:srgbClr val="000000"/>
    </a:dk1>
    <a:lt1>
      <a:srgbClr val="FFFFFF"/>
    </a:lt1>
    <a:dk2>
      <a:srgbClr val="000000"/>
    </a:dk2>
    <a:lt2>
      <a:srgbClr val="808080"/>
    </a:lt2>
    <a:accent1>
      <a:srgbClr val="F6891E"/>
    </a:accent1>
    <a:accent2>
      <a:srgbClr val="F15B23"/>
    </a:accent2>
    <a:accent3>
      <a:srgbClr val="FFFFFF"/>
    </a:accent3>
    <a:accent4>
      <a:srgbClr val="000000"/>
    </a:accent4>
    <a:accent5>
      <a:srgbClr val="FAC4AB"/>
    </a:accent5>
    <a:accent6>
      <a:srgbClr val="DA521F"/>
    </a:accent6>
    <a:hlink>
      <a:srgbClr val="FFC10E"/>
    </a:hlink>
    <a:folHlink>
      <a:srgbClr val="FFDD00"/>
    </a:folHlink>
  </a:clrScheme>
  <a:fontScheme name="Projekt niestandardow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rojekt niestandardowy 13">
    <a:dk1>
      <a:srgbClr val="000000"/>
    </a:dk1>
    <a:lt1>
      <a:srgbClr val="FFFFFF"/>
    </a:lt1>
    <a:dk2>
      <a:srgbClr val="000000"/>
    </a:dk2>
    <a:lt2>
      <a:srgbClr val="808080"/>
    </a:lt2>
    <a:accent1>
      <a:srgbClr val="F6891E"/>
    </a:accent1>
    <a:accent2>
      <a:srgbClr val="F15B23"/>
    </a:accent2>
    <a:accent3>
      <a:srgbClr val="FFFFFF"/>
    </a:accent3>
    <a:accent4>
      <a:srgbClr val="000000"/>
    </a:accent4>
    <a:accent5>
      <a:srgbClr val="FAC4AB"/>
    </a:accent5>
    <a:accent6>
      <a:srgbClr val="DA521F"/>
    </a:accent6>
    <a:hlink>
      <a:srgbClr val="FFC10E"/>
    </a:hlink>
    <a:folHlink>
      <a:srgbClr val="FFDD00"/>
    </a:folHlink>
  </a:clrScheme>
  <a:fontScheme name="Projekt niestandardow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Projekt niestandardowy 13">
    <a:dk1>
      <a:srgbClr val="000000"/>
    </a:dk1>
    <a:lt1>
      <a:srgbClr val="FFFFFF"/>
    </a:lt1>
    <a:dk2>
      <a:srgbClr val="000000"/>
    </a:dk2>
    <a:lt2>
      <a:srgbClr val="808080"/>
    </a:lt2>
    <a:accent1>
      <a:srgbClr val="F6891E"/>
    </a:accent1>
    <a:accent2>
      <a:srgbClr val="F15B23"/>
    </a:accent2>
    <a:accent3>
      <a:srgbClr val="FFFFFF"/>
    </a:accent3>
    <a:accent4>
      <a:srgbClr val="000000"/>
    </a:accent4>
    <a:accent5>
      <a:srgbClr val="FAC4AB"/>
    </a:accent5>
    <a:accent6>
      <a:srgbClr val="DA521F"/>
    </a:accent6>
    <a:hlink>
      <a:srgbClr val="FFC10E"/>
    </a:hlink>
    <a:folHlink>
      <a:srgbClr val="FFDD00"/>
    </a:folHlink>
  </a:clrScheme>
  <a:fontScheme name="Projekt niestandardow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</TotalTime>
  <Words>745</Words>
  <Application>Microsoft Office PowerPoint</Application>
  <PresentationFormat>Niestandardowy</PresentationFormat>
  <Paragraphs>162</Paragraphs>
  <Slides>28</Slides>
  <Notes>25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28</vt:i4>
      </vt:variant>
    </vt:vector>
  </HeadingPairs>
  <TitlesOfParts>
    <vt:vector size="30" baseType="lpstr">
      <vt:lpstr>Projekt niestandardowy</vt:lpstr>
      <vt:lpstr>1_Projekt niestandardowy</vt:lpstr>
      <vt:lpstr>BEZPIECZEŃSTWO UCZNIÓW I KLIMAT SPOŁECZNY  W POLSKICH SZKOŁACH  </vt:lpstr>
      <vt:lpstr>INFORMACJE O BADANIU –  METODOLOGIA I REALIZACJA BADANIA</vt:lpstr>
      <vt:lpstr>Badanie główne – cel badania</vt:lpstr>
      <vt:lpstr>Etapy projektu i technika badania</vt:lpstr>
      <vt:lpstr>Badanie główne – zrealizowana próba badawcza</vt:lpstr>
      <vt:lpstr>AGRESJA I PRZEMOC RÓWIEŚNICZA W SZKOŁACH  – SKALA I SPECYFIKA PROBLEMU</vt:lpstr>
      <vt:lpstr>Podstawowe pojęcia</vt:lpstr>
      <vt:lpstr>SKALA DOŚWIADCZANIA AGRESJI PRZEZ POLSKICH UCZNIÓW Odsetek uczniów deklarujących doświadczenie danego zachowania co najmniej raz w ciągu 4. tygodni poprzedzających badanie </vt:lpstr>
      <vt:lpstr> Ocena poziomu DOTKLIWOŚCI DOŚWIADCZONYCH ZACHOWAŃ – odpowiedzi uczniów, którzy doświadczyli danego zachowania w ciągu 4. tygodni poprzedzających badanie (10 zachowań odbieranych przez uczniów jako najbardziej dotkliwe)</vt:lpstr>
      <vt:lpstr>DRĘCZENIE SZKOLNE Odsetek uczniów deklarujących, że byli dręczeni w ciągu 4. tygodni poprzedzających badanie</vt:lpstr>
      <vt:lpstr>DRĘCZENIE SZKOLNE Płeć dręczycieli – odpowiedzi osób dręczonych przedstawione oddzielnie dla dręczonych chłopców i dręczonych dziewcząt </vt:lpstr>
      <vt:lpstr>ZNACZENIE CECH INDYWIDUALNYCH I ŚRODOWISKA RODZINNEGO Odsetek uczniów, którzy doświadczyli danej formy agresji co najmniej raz w ciągu 4. tygodni poprzedzających badanie – odpowiedzi chłopców i dziewcząt </vt:lpstr>
      <vt:lpstr>Znaczenie cech indywidualnych i środowiska rodzinnego</vt:lpstr>
      <vt:lpstr>Odsetek wychowawców deklarujących, że w ich klasach w ciągu ostatnich 4. tygodni jakiś uczeń doświadczył wymienionych zachowań ze strony innych uczniów (albo z tej samej klasy, albo z innych)  </vt:lpstr>
      <vt:lpstr>KLIMAT SZKOŁY,  KLIMAT KLASY </vt:lpstr>
      <vt:lpstr>Analizowane wymiary klimatu szkoły: </vt:lpstr>
      <vt:lpstr>RELACJE MIĘDZY UCZNIAMI Odsetek uczniów zgadzających się (zdecydowanie lub raczej) z podanymi stwierdzeniami dotyczącymi relacji w klasie </vt:lpstr>
      <vt:lpstr>RELACJE UCZNIÓW Z NAUCZYCIELAMI Odsetek uczniów zgadzających się (zdecydowanie lub raczej) z podanymi stwierdzeniami dotyczącymi życzliwości i wsparcia ze strony nauczycieli </vt:lpstr>
      <vt:lpstr>RELACJE UCZNIÓW Z NAUCZYCIELAMI Odsetek uczniów, wobec których nauczyciel zachowywał się w opisany sposób w ciągu 4 tygodni poprzedzających badanie</vt:lpstr>
      <vt:lpstr>ZASADY SZKOLNE I ICH EGZEKWOWANIE</vt:lpstr>
      <vt:lpstr>ZASADY SZKOLNE I ICH EGZEKWOWANIE Odsetek uczniów zgadzających się (zdecydowanie lub raczej) z podanymi stwierdzeniami dotyczącymi zasad w szkole </vt:lpstr>
      <vt:lpstr>ZAANGAŻOWANIE POZALEKCYJNE UCZNIÓW W SZKOLE Odsetek uczniów zgadzających się (zdecydowanie lub raczej) z podanymi stwierdzeniami dotyczącymi działań pozalekcyjnych  </vt:lpstr>
      <vt:lpstr>SAMOPOCZUCIE UCZNIÓW W SZKOLE Odsetek uczniów zgadzających i niezgadzających się z podanymi stwierdzeniami dotyczącymi samopoczucia w szkole </vt:lpstr>
      <vt:lpstr>RELACJE W GRONIE PEDAGOGICZNYM </vt:lpstr>
      <vt:lpstr>RELACJE W GRONIE PEDAGOGICZNYM Odsetek nauczycieli zgadzających i niezgadzających się z podanymi stwierdzeniami dotyczącymi relacji z dyrektorem </vt:lpstr>
      <vt:lpstr>Średni odsetek uczniów, którzy doświadczyli danej formy agresji co najmniej raz w ciągu 4. tygodni poprzedzających badanie w klasach o niskim, przeciętnym i wysokim wskaźniku wsparcia i życzliwości nauczycieli</vt:lpstr>
      <vt:lpstr>Rekomendacje ekspertów dotyczące przeciwdziałania agresji i przemocy w szkołach</vt:lpstr>
      <vt:lpstr>Dziękujemy za uwagę!  Kontakt: d.walczak@ibe.edu.pl k.malinowska@ibe.edu.pl</vt:lpstr>
    </vt:vector>
  </TitlesOfParts>
  <Company>Hel południowy :)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pecio</dc:creator>
  <cp:lastModifiedBy>Marcin B</cp:lastModifiedBy>
  <cp:revision>308</cp:revision>
  <dcterms:created xsi:type="dcterms:W3CDTF">2010-09-09T12:52:25Z</dcterms:created>
  <dcterms:modified xsi:type="dcterms:W3CDTF">2015-09-23T11:37:36Z</dcterms:modified>
</cp:coreProperties>
</file>