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1" r:id="rId2"/>
  </p:sldMasterIdLst>
  <p:notesMasterIdLst>
    <p:notesMasterId r:id="rId20"/>
  </p:notesMasterIdLst>
  <p:sldIdLst>
    <p:sldId id="256" r:id="rId3"/>
    <p:sldId id="260" r:id="rId4"/>
    <p:sldId id="279" r:id="rId5"/>
    <p:sldId id="275" r:id="rId6"/>
    <p:sldId id="276" r:id="rId7"/>
    <p:sldId id="346" r:id="rId8"/>
    <p:sldId id="348" r:id="rId9"/>
    <p:sldId id="347" r:id="rId10"/>
    <p:sldId id="351" r:id="rId11"/>
    <p:sldId id="352" r:id="rId12"/>
    <p:sldId id="349" r:id="rId13"/>
    <p:sldId id="350" r:id="rId14"/>
    <p:sldId id="337" r:id="rId15"/>
    <p:sldId id="338" r:id="rId16"/>
    <p:sldId id="339" r:id="rId17"/>
    <p:sldId id="342" r:id="rId18"/>
    <p:sldId id="259" r:id="rId19"/>
  </p:sldIdLst>
  <p:sldSz cx="10693400" cy="7561263"/>
  <p:notesSz cx="7102475" cy="10234613"/>
  <p:defaultTextStyle>
    <a:defPPr>
      <a:defRPr lang="pt-PT"/>
    </a:defPPr>
    <a:lvl1pPr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48">
          <p15:clr>
            <a:srgbClr val="A4A3A4"/>
          </p15:clr>
        </p15:guide>
        <p15:guide id="2" pos="13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822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12" autoAdjust="0"/>
    <p:restoredTop sz="94994" autoAdjust="0"/>
  </p:normalViewPr>
  <p:slideViewPr>
    <p:cSldViewPr>
      <p:cViewPr varScale="1">
        <p:scale>
          <a:sx n="66" d="100"/>
          <a:sy n="66" d="100"/>
        </p:scale>
        <p:origin x="1164" y="66"/>
      </p:cViewPr>
      <p:guideLst>
        <p:guide orient="horz" pos="748"/>
        <p:guide pos="13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0E012F-D19E-4B24-9CA3-6FF4051586A4}" type="datetimeFigureOut">
              <a:rPr lang="pl-PL" smtClean="0"/>
              <a:pPr/>
              <a:t>2015-09-30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838200" y="768350"/>
            <a:ext cx="542607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3250" cy="4605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4022725" y="972185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7FB5DE-797C-453D-A2DF-164364AEE8F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44864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IBE-projekt-7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688638" cy="7558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46475" y="1476375"/>
            <a:ext cx="6696075" cy="4392613"/>
          </a:xfrm>
        </p:spPr>
        <p:txBody>
          <a:bodyPr/>
          <a:lstStyle>
            <a:lvl1pPr>
              <a:defRPr sz="2800"/>
            </a:lvl1pPr>
          </a:lstStyle>
          <a:p>
            <a:r>
              <a:rPr lang="pt-PT"/>
              <a:t>Kliknij, aby edytować styl wzorca tytułu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546475" y="6156325"/>
            <a:ext cx="6696075" cy="419100"/>
          </a:xfrm>
        </p:spPr>
        <p:txBody>
          <a:bodyPr/>
          <a:lstStyle>
            <a:lvl1pPr>
              <a:defRPr sz="1000"/>
            </a:lvl1pPr>
          </a:lstStyle>
          <a:p>
            <a:r>
              <a:rPr lang="pt-PT"/>
              <a:t>Kliknij, aby edytować styl wzorca podtytułu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145463" y="323850"/>
            <a:ext cx="2012950" cy="604837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2106613" y="323850"/>
            <a:ext cx="5886450" cy="604837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2538388" y="2349500"/>
            <a:ext cx="7353325" cy="1620838"/>
          </a:xfrm>
          <a:prstGeom prst="rect">
            <a:avLst/>
          </a:prstGeom>
        </p:spPr>
        <p:txBody>
          <a:bodyPr/>
          <a:lstStyle/>
          <a:p>
            <a:r>
              <a:rPr lang="pl-PL" dirty="0" smtClean="0"/>
              <a:t>Kliknij, aby edytować styl</a:t>
            </a:r>
            <a:endParaRPr lang="pl-PL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4988" y="303213"/>
            <a:ext cx="9623425" cy="1260475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4988" y="1763713"/>
            <a:ext cx="9623425" cy="49911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44550" y="4859338"/>
            <a:ext cx="9090025" cy="15017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44550" y="3205163"/>
            <a:ext cx="9090025" cy="16541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4988" y="303213"/>
            <a:ext cx="9623425" cy="1260475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34988" y="1763713"/>
            <a:ext cx="4735512" cy="49911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422900" y="1763713"/>
            <a:ext cx="4735513" cy="49911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4988" y="303213"/>
            <a:ext cx="9623425" cy="12604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34988" y="1692275"/>
            <a:ext cx="4724400" cy="7048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34988" y="2397125"/>
            <a:ext cx="4724400" cy="43576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432425" y="1692275"/>
            <a:ext cx="4725988" cy="7048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432425" y="2397125"/>
            <a:ext cx="4725988" cy="43576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4988" y="303213"/>
            <a:ext cx="9623425" cy="1260475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4988" y="301625"/>
            <a:ext cx="3517900" cy="1281113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181475" y="301625"/>
            <a:ext cx="5976938" cy="6453188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34988" y="1582738"/>
            <a:ext cx="3517900" cy="51720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95500" y="5292725"/>
            <a:ext cx="6416675" cy="625475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095500" y="676275"/>
            <a:ext cx="6416675" cy="45354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095500" y="5918200"/>
            <a:ext cx="6416675" cy="8874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4988" y="303213"/>
            <a:ext cx="9623425" cy="1260475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34988" y="1763713"/>
            <a:ext cx="9623425" cy="49911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753350" y="303213"/>
            <a:ext cx="2405063" cy="6451600"/>
          </a:xfrm>
          <a:prstGeom prst="rect">
            <a:avLst/>
          </a:prstGeo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34988" y="303213"/>
            <a:ext cx="7065962" cy="64516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44550" y="4859338"/>
            <a:ext cx="9090025" cy="15017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44550" y="3205163"/>
            <a:ext cx="9090025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2106613" y="1187450"/>
            <a:ext cx="3949700" cy="5184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208713" y="1187450"/>
            <a:ext cx="3949700" cy="5184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06340" y="303213"/>
            <a:ext cx="8052073" cy="1260475"/>
          </a:xfrm>
        </p:spPr>
        <p:txBody>
          <a:bodyPr/>
          <a:lstStyle>
            <a:lvl1pPr>
              <a:defRPr/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34988" y="1692275"/>
            <a:ext cx="4724400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34988" y="2397125"/>
            <a:ext cx="4724400" cy="43576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432425" y="1692275"/>
            <a:ext cx="472598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432425" y="2397125"/>
            <a:ext cx="4725988" cy="43576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4988" y="301625"/>
            <a:ext cx="3517900" cy="12811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181475" y="301625"/>
            <a:ext cx="5976938" cy="64531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34988" y="1582738"/>
            <a:ext cx="3517900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95500" y="5292725"/>
            <a:ext cx="64166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095500" y="676275"/>
            <a:ext cx="6416675" cy="45354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095500" y="5918200"/>
            <a:ext cx="6416675" cy="8874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EEppp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10688638" cy="7558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06613" y="323850"/>
            <a:ext cx="80518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Kliknij, aby edytować styl wzorca tytułu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06613" y="1187450"/>
            <a:ext cx="8051800" cy="51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Kliknij, aby edytować style wzorca tekstu</a:t>
            </a:r>
          </a:p>
          <a:p>
            <a:pPr lvl="1"/>
            <a:r>
              <a:rPr lang="pt-PT" smtClean="0"/>
              <a:t>Drugi pozio</a:t>
            </a:r>
            <a:r>
              <a:rPr lang="pl-PL" smtClean="0"/>
              <a:t>m</a:t>
            </a:r>
            <a:endParaRPr lang="pt-PT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9pPr>
    </p:titleStyle>
    <p:bodyStyle>
      <a:lvl1pPr algn="l" rtl="0" eaLnBrk="0" fontAlgn="base" hangingPunct="0">
        <a:spcBef>
          <a:spcPct val="50000"/>
        </a:spcBef>
        <a:spcAft>
          <a:spcPct val="50000"/>
        </a:spcAft>
        <a:buClr>
          <a:srgbClr val="F58220"/>
        </a:buClr>
        <a:buFont typeface="Wingdings" pitchFamily="2" charset="2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65138" indent="-285750" algn="l" rtl="0" eaLnBrk="0" fontAlgn="base" hangingPunct="0">
        <a:spcBef>
          <a:spcPct val="50000"/>
        </a:spcBef>
        <a:spcAft>
          <a:spcPct val="50000"/>
        </a:spcAft>
        <a:buClr>
          <a:srgbClr val="F58220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2pPr>
      <a:lvl3pPr marL="1233488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41475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8" descr="IBE-projekt-7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10688638" cy="7558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3" name="Rectangle 9"/>
          <p:cNvSpPr>
            <a:spLocks noChangeArrowheads="1"/>
          </p:cNvSpPr>
          <p:nvPr userDrawn="1"/>
        </p:nvSpPr>
        <p:spPr bwMode="auto">
          <a:xfrm>
            <a:off x="3617913" y="4711700"/>
            <a:ext cx="6800850" cy="173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pl-PL" sz="1400" b="1" dirty="0">
                <a:cs typeface="Arial" charset="0"/>
              </a:rPr>
              <a:t>„</a:t>
            </a:r>
            <a:r>
              <a:rPr lang="pl-PL" sz="1400" b="1" dirty="0"/>
              <a:t>Badanie jakości i efektywności edukacji oraz instytucjonalizacja </a:t>
            </a:r>
            <a:br>
              <a:rPr lang="pl-PL" sz="1400" b="1" dirty="0"/>
            </a:br>
            <a:r>
              <a:rPr lang="pl-PL" sz="1400" b="1" dirty="0"/>
              <a:t>zaplecza badawczego</a:t>
            </a:r>
            <a:r>
              <a:rPr lang="pl-PL" sz="1400" b="1" dirty="0">
                <a:cs typeface="Arial" charset="0"/>
              </a:rPr>
              <a:t>”</a:t>
            </a:r>
            <a:endParaRPr lang="pl-PL" sz="1400" dirty="0">
              <a:cs typeface="Arial" charset="0"/>
            </a:endParaRPr>
          </a:p>
          <a:p>
            <a:pPr eaLnBrk="0" hangingPunct="0">
              <a:defRPr/>
            </a:pPr>
            <a:endParaRPr lang="pl-PL" sz="1400" i="1" dirty="0">
              <a:cs typeface="Arial" charset="0"/>
            </a:endParaRPr>
          </a:p>
          <a:p>
            <a:pPr eaLnBrk="0" hangingPunct="0">
              <a:defRPr/>
            </a:pPr>
            <a:r>
              <a:rPr lang="pl-PL" sz="1200" i="1" dirty="0">
                <a:cs typeface="Arial" charset="0"/>
              </a:rPr>
              <a:t>Projekt współfinansowany ze środków Unii Europejskiej w ramach Europejskiego </a:t>
            </a:r>
            <a:br>
              <a:rPr lang="pl-PL" sz="1200" i="1" dirty="0">
                <a:cs typeface="Arial" charset="0"/>
              </a:rPr>
            </a:br>
            <a:r>
              <a:rPr lang="pl-PL" sz="1200" i="1" dirty="0">
                <a:cs typeface="Arial" charset="0"/>
              </a:rPr>
              <a:t>Funduszu Społecznego</a:t>
            </a:r>
            <a:endParaRPr lang="pl-PL" sz="1200" dirty="0">
              <a:cs typeface="Arial" charset="0"/>
            </a:endParaRPr>
          </a:p>
          <a:p>
            <a:pPr eaLnBrk="0" hangingPunct="0">
              <a:defRPr/>
            </a:pPr>
            <a:endParaRPr lang="pl-PL" sz="1200" dirty="0">
              <a:cs typeface="Arial" charset="0"/>
            </a:endParaRPr>
          </a:p>
          <a:p>
            <a:pPr eaLnBrk="0" hangingPunct="0">
              <a:defRPr/>
            </a:pPr>
            <a:r>
              <a:rPr lang="pl-PL" sz="1200" b="1" dirty="0">
                <a:cs typeface="Arial" charset="0"/>
              </a:rPr>
              <a:t>Instytut Badań Edukacyjnych</a:t>
            </a:r>
          </a:p>
          <a:p>
            <a:pPr eaLnBrk="0" hangingPunct="0">
              <a:defRPr/>
            </a:pPr>
            <a:r>
              <a:rPr lang="pl-PL" sz="1200" dirty="0">
                <a:cs typeface="Arial" charset="0"/>
              </a:rPr>
              <a:t>ul. </a:t>
            </a:r>
            <a:r>
              <a:rPr lang="pl-PL" sz="1200" dirty="0" err="1">
                <a:cs typeface="Arial" charset="0"/>
              </a:rPr>
              <a:t>Górczewska</a:t>
            </a:r>
            <a:r>
              <a:rPr lang="pl-PL" sz="1200" dirty="0">
                <a:cs typeface="Arial" charset="0"/>
              </a:rPr>
              <a:t> 8, 01-180 Warszawa</a:t>
            </a:r>
          </a:p>
          <a:p>
            <a:pPr eaLnBrk="0" hangingPunct="0">
              <a:defRPr/>
            </a:pPr>
            <a:r>
              <a:rPr lang="pl-PL" sz="1200" dirty="0">
                <a:cs typeface="Arial" charset="0"/>
              </a:rPr>
              <a:t>tel.: (22) 241 71 00, e-mail: </a:t>
            </a:r>
            <a:r>
              <a:rPr lang="pl-PL" sz="1200" u="sng" dirty="0" err="1">
                <a:solidFill>
                  <a:srgbClr val="F58220"/>
                </a:solidFill>
                <a:cs typeface="Arial" charset="0"/>
              </a:rPr>
              <a:t>ibe@ibe.edu.pl</a:t>
            </a:r>
            <a:endParaRPr lang="pl-PL" sz="1200" u="sng" dirty="0">
              <a:solidFill>
                <a:srgbClr val="F58220"/>
              </a:solidFill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71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65" r:id="rId9"/>
    <p:sldLayoutId id="2147483664" r:id="rId10"/>
    <p:sldLayoutId id="2147483663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m.orzechowska@ibe.edu.pl" TargetMode="External"/><Relationship Id="rId2" Type="http://schemas.openxmlformats.org/officeDocument/2006/relationships/hyperlink" Target="mailto:m.czajkowska@ibe.edu.pl" TargetMode="Externa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7" Type="http://schemas.openxmlformats.org/officeDocument/2006/relationships/image" Target="../media/image9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emf"/><Relationship Id="rId5" Type="http://schemas.openxmlformats.org/officeDocument/2006/relationships/image" Target="../media/image7.png"/><Relationship Id="rId4" Type="http://schemas.openxmlformats.org/officeDocument/2006/relationships/image" Target="../media/image6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54313" y="1404938"/>
            <a:ext cx="6696075" cy="4392612"/>
          </a:xfrm>
        </p:spPr>
        <p:txBody>
          <a:bodyPr/>
          <a:lstStyle/>
          <a:p>
            <a:pPr algn="ctr" eaLnBrk="1" hangingPunct="1"/>
            <a:r>
              <a:rPr lang="pl-PL" sz="4000" b="0" dirty="0" smtClean="0">
                <a:solidFill>
                  <a:srgbClr val="002060"/>
                </a:solidFill>
              </a:rPr>
              <a:t/>
            </a:r>
            <a:br>
              <a:rPr lang="pl-PL" sz="4000" b="0" dirty="0" smtClean="0">
                <a:solidFill>
                  <a:srgbClr val="002060"/>
                </a:solidFill>
              </a:rPr>
            </a:br>
            <a:r>
              <a:rPr lang="pl-PL" sz="4000" b="0" dirty="0" smtClean="0">
                <a:solidFill>
                  <a:srgbClr val="002060"/>
                </a:solidFill>
              </a:rPr>
              <a:t>Badanie potrzeb nauczycieli</a:t>
            </a:r>
            <a:br>
              <a:rPr lang="pl-PL" sz="4000" b="0" dirty="0" smtClean="0">
                <a:solidFill>
                  <a:srgbClr val="002060"/>
                </a:solidFill>
              </a:rPr>
            </a:br>
            <a:r>
              <a:rPr lang="pl-PL" sz="4000" b="0" dirty="0" smtClean="0">
                <a:solidFill>
                  <a:srgbClr val="002060"/>
                </a:solidFill>
              </a:rPr>
              <a:t/>
            </a:r>
            <a:br>
              <a:rPr lang="pl-PL" sz="4000" b="0" dirty="0" smtClean="0">
                <a:solidFill>
                  <a:srgbClr val="002060"/>
                </a:solidFill>
              </a:rPr>
            </a:br>
            <a:r>
              <a:rPr lang="pl-PL" sz="4000" b="0" dirty="0" smtClean="0">
                <a:solidFill>
                  <a:srgbClr val="002060"/>
                </a:solidFill>
              </a:rPr>
              <a:t/>
            </a:r>
            <a:br>
              <a:rPr lang="pl-PL" sz="4000" b="0" dirty="0" smtClean="0">
                <a:solidFill>
                  <a:srgbClr val="002060"/>
                </a:solidFill>
              </a:rPr>
            </a:br>
            <a:r>
              <a:rPr lang="pl-PL" sz="1800" b="0" dirty="0" smtClean="0">
                <a:solidFill>
                  <a:srgbClr val="002060"/>
                </a:solidFill>
              </a:rPr>
              <a:t>Monika Czajkowska     Marcin Karpiński</a:t>
            </a:r>
            <a:endParaRPr lang="pl-PL" sz="1800" dirty="0" smtClean="0">
              <a:solidFill>
                <a:srgbClr val="002060"/>
              </a:solidFill>
            </a:endParaRPr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25603" name="Rectangle 4"/>
          <p:cNvSpPr>
            <a:spLocks noChangeArrowheads="1"/>
          </p:cNvSpPr>
          <p:nvPr/>
        </p:nvSpPr>
        <p:spPr bwMode="auto">
          <a:xfrm>
            <a:off x="4108450" y="5221288"/>
            <a:ext cx="3910814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dirty="0">
                <a:solidFill>
                  <a:srgbClr val="002060"/>
                </a:solidFill>
              </a:rPr>
              <a:t>Warszawa, </a:t>
            </a:r>
            <a:r>
              <a:rPr lang="pl-PL" dirty="0" smtClean="0">
                <a:solidFill>
                  <a:srgbClr val="002060"/>
                </a:solidFill>
              </a:rPr>
              <a:t>30 września 2015 </a:t>
            </a:r>
            <a:r>
              <a:rPr lang="pl-PL" dirty="0">
                <a:solidFill>
                  <a:srgbClr val="002060"/>
                </a:solidFill>
              </a:rPr>
              <a:t>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F58220"/>
                </a:solidFill>
              </a:rPr>
              <a:t>Przykładowe </a:t>
            </a:r>
            <a:r>
              <a:rPr lang="pl-PL" dirty="0" smtClean="0">
                <a:solidFill>
                  <a:srgbClr val="F58220"/>
                </a:solidFill>
              </a:rPr>
              <a:t>zadanie – </a:t>
            </a:r>
            <a:r>
              <a:rPr lang="pl-PL" smtClean="0">
                <a:solidFill>
                  <a:srgbClr val="F58220"/>
                </a:solidFill>
              </a:rPr>
              <a:t>nauczyciele wczesnoszkolni  </a:t>
            </a:r>
            <a:endParaRPr lang="pl-PL" dirty="0">
              <a:solidFill>
                <a:srgbClr val="F58220"/>
              </a:solidFill>
            </a:endParaRPr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55313" y="2126621"/>
            <a:ext cx="5075963" cy="1654010"/>
          </a:xfrm>
          <a:prstGeom prst="rect">
            <a:avLst/>
          </a:prstGeom>
        </p:spPr>
      </p:pic>
      <p:pic>
        <p:nvPicPr>
          <p:cNvPr id="11" name="Obraz 10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6517" y="2104719"/>
            <a:ext cx="5404199" cy="1092368"/>
          </a:xfrm>
          <a:prstGeom prst="rect">
            <a:avLst/>
          </a:prstGeom>
        </p:spPr>
      </p:pic>
      <p:pic>
        <p:nvPicPr>
          <p:cNvPr id="12" name="Obraz 11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2341" y="4356695"/>
            <a:ext cx="5792469" cy="2273860"/>
          </a:xfrm>
          <a:prstGeom prst="rect">
            <a:avLst/>
          </a:prstGeom>
        </p:spPr>
      </p:pic>
      <p:sp>
        <p:nvSpPr>
          <p:cNvPr id="3" name="pole tekstowe 2"/>
          <p:cNvSpPr txBox="1"/>
          <p:nvPr/>
        </p:nvSpPr>
        <p:spPr>
          <a:xfrm>
            <a:off x="2091426" y="1029450"/>
            <a:ext cx="699969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Rozwiązania poprawne, ale nietypowymi metodami.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59164" y="3171487"/>
            <a:ext cx="446449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Zaakceptowało </a:t>
            </a:r>
            <a:r>
              <a:rPr lang="pl-PL" dirty="0" smtClean="0">
                <a:solidFill>
                  <a:srgbClr val="F58220"/>
                </a:solidFill>
              </a:rPr>
              <a:t>40%</a:t>
            </a:r>
            <a:r>
              <a:rPr lang="pl-PL" dirty="0" smtClean="0"/>
              <a:t> nauczycieli</a:t>
            </a:r>
            <a:endParaRPr lang="pl-PL" dirty="0"/>
          </a:p>
        </p:txBody>
      </p:sp>
      <p:sp>
        <p:nvSpPr>
          <p:cNvPr id="13" name="pole tekstowe 12"/>
          <p:cNvSpPr txBox="1"/>
          <p:nvPr/>
        </p:nvSpPr>
        <p:spPr>
          <a:xfrm>
            <a:off x="6132513" y="3780631"/>
            <a:ext cx="446449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Zaakceptowało </a:t>
            </a:r>
            <a:r>
              <a:rPr lang="pl-PL" dirty="0" smtClean="0">
                <a:solidFill>
                  <a:srgbClr val="F58220"/>
                </a:solidFill>
              </a:rPr>
              <a:t>48%</a:t>
            </a:r>
            <a:r>
              <a:rPr lang="pl-PL" dirty="0" smtClean="0"/>
              <a:t> nauczycieli</a:t>
            </a:r>
            <a:endParaRPr lang="pl-PL" dirty="0"/>
          </a:p>
        </p:txBody>
      </p:sp>
      <p:sp>
        <p:nvSpPr>
          <p:cNvPr id="14" name="pole tekstowe 13"/>
          <p:cNvSpPr txBox="1"/>
          <p:nvPr/>
        </p:nvSpPr>
        <p:spPr>
          <a:xfrm>
            <a:off x="5825862" y="6101437"/>
            <a:ext cx="446449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Zaakceptowało </a:t>
            </a:r>
            <a:r>
              <a:rPr lang="pl-PL" dirty="0" smtClean="0">
                <a:solidFill>
                  <a:srgbClr val="F58220"/>
                </a:solidFill>
              </a:rPr>
              <a:t>49%</a:t>
            </a:r>
            <a:r>
              <a:rPr lang="pl-PL" dirty="0" smtClean="0"/>
              <a:t> nauczycieli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34947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F58220"/>
                </a:solidFill>
              </a:rPr>
              <a:t>Przykładowe zadanie </a:t>
            </a:r>
            <a:endParaRPr lang="pl-PL" dirty="0">
              <a:solidFill>
                <a:srgbClr val="F58220"/>
              </a:solidFill>
            </a:endParaRPr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4171" y="2124447"/>
            <a:ext cx="5923799" cy="1512168"/>
          </a:xfrm>
          <a:prstGeom prst="rect">
            <a:avLst/>
          </a:prstGeom>
        </p:spPr>
      </p:pic>
      <p:sp>
        <p:nvSpPr>
          <p:cNvPr id="13" name="pole tekstowe 12"/>
          <p:cNvSpPr txBox="1"/>
          <p:nvPr/>
        </p:nvSpPr>
        <p:spPr>
          <a:xfrm>
            <a:off x="2106340" y="1492925"/>
            <a:ext cx="699969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Rozwiązanie niepoprawne, ale dobry wynik działania.</a:t>
            </a:r>
          </a:p>
        </p:txBody>
      </p:sp>
      <p:sp>
        <p:nvSpPr>
          <p:cNvPr id="3" name="pole tekstowe 2"/>
          <p:cNvSpPr txBox="1"/>
          <p:nvPr/>
        </p:nvSpPr>
        <p:spPr>
          <a:xfrm>
            <a:off x="666180" y="3797181"/>
            <a:ext cx="409488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Zaakceptowało </a:t>
            </a:r>
            <a:r>
              <a:rPr lang="pl-PL" dirty="0" smtClean="0">
                <a:solidFill>
                  <a:srgbClr val="F58220"/>
                </a:solidFill>
              </a:rPr>
              <a:t>41%</a:t>
            </a:r>
            <a:r>
              <a:rPr lang="pl-PL" dirty="0" smtClean="0"/>
              <a:t> nauczycieli.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96186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F58220"/>
                </a:solidFill>
              </a:rPr>
              <a:t>Przykładowe zadanie </a:t>
            </a:r>
            <a:endParaRPr lang="pl-PL" dirty="0">
              <a:solidFill>
                <a:srgbClr val="F58220"/>
              </a:solidFill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2466380" y="972319"/>
            <a:ext cx="790805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Proszę ocenić, czy poniższe stwierdzenie ucznia jest poprawne czy błędne.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pole tekstowe 2"/>
              <p:cNvSpPr txBox="1"/>
              <p:nvPr/>
            </p:nvSpPr>
            <p:spPr>
              <a:xfrm>
                <a:off x="2610396" y="1980431"/>
                <a:ext cx="6336704" cy="230832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z="2400" i="1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pl-PL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∙0=0</m:t>
                      </m:r>
                    </m:oMath>
                  </m:oMathPara>
                </a14:m>
                <a:endParaRPr lang="pl-PL" sz="2400" dirty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z="2400" i="1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pl-PL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∙9=0</m:t>
                      </m:r>
                    </m:oMath>
                  </m:oMathPara>
                </a14:m>
                <a:endParaRPr lang="pl-PL" sz="2400" dirty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z="2400" i="1">
                          <a:latin typeface="Cambria Math" panose="02040503050406030204" pitchFamily="18" charset="0"/>
                        </a:rPr>
                        <m:t>8 :</m:t>
                      </m:r>
                      <m:r>
                        <a:rPr lang="pl-PL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0=0</m:t>
                      </m:r>
                    </m:oMath>
                  </m:oMathPara>
                </a14:m>
                <a:endParaRPr lang="pl-PL" sz="2400" dirty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z="2400" i="1">
                          <a:latin typeface="Cambria Math" panose="02040503050406030204" pitchFamily="18" charset="0"/>
                        </a:rPr>
                        <m:t>0 :5</m:t>
                      </m:r>
                      <m:r>
                        <a:rPr lang="pl-PL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pl-PL" sz="2400" dirty="0">
                  <a:ea typeface="Cambria Math" panose="02040503050406030204" pitchFamily="18" charset="0"/>
                </a:endParaRPr>
              </a:p>
              <a:p>
                <a:r>
                  <a:rPr lang="pl-PL" sz="2400" i="1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Jeśli w mnożeniu lub dzieleniu występuje liczba 0, to wynik zawsze jest równy 0.</a:t>
                </a:r>
                <a:endParaRPr lang="pl-PL" sz="2400" dirty="0"/>
              </a:p>
            </p:txBody>
          </p:sp>
        </mc:Choice>
        <mc:Fallback xmlns="">
          <p:sp>
            <p:nvSpPr>
              <p:cNvPr id="3" name="pole tekstow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0396" y="1980431"/>
                <a:ext cx="6336704" cy="2308324"/>
              </a:xfrm>
              <a:prstGeom prst="rect">
                <a:avLst/>
              </a:prstGeom>
              <a:blipFill rotWithShape="0">
                <a:blip r:embed="rId2" cstate="print"/>
                <a:stretch>
                  <a:fillRect l="-1344" r="-1823" b="-4724"/>
                </a:stretch>
              </a:blipFill>
              <a:ln w="127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pole tekstowe 3"/>
          <p:cNvSpPr txBox="1"/>
          <p:nvPr/>
        </p:nvSpPr>
        <p:spPr>
          <a:xfrm>
            <a:off x="234132" y="5004767"/>
            <a:ext cx="10369152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300" dirty="0" smtClean="0"/>
              <a:t>Za poprawną uznało tę wypowiedź </a:t>
            </a:r>
            <a:r>
              <a:rPr lang="pl-PL" sz="2300" dirty="0" smtClean="0">
                <a:solidFill>
                  <a:srgbClr val="F58220"/>
                </a:solidFill>
              </a:rPr>
              <a:t>55%</a:t>
            </a:r>
            <a:r>
              <a:rPr lang="pl-PL" sz="2300" dirty="0" smtClean="0"/>
              <a:t> nauczycieli edukacji wczesnoszkolnej.</a:t>
            </a:r>
            <a:endParaRPr lang="pl-PL" sz="2300" dirty="0"/>
          </a:p>
        </p:txBody>
      </p:sp>
    </p:spTree>
    <p:extLst>
      <p:ext uri="{BB962C8B-B14F-4D97-AF65-F5344CB8AC3E}">
        <p14:creationId xmlns:p14="http://schemas.microsoft.com/office/powerpoint/2010/main" val="392607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F58220"/>
                </a:solidFill>
              </a:rPr>
              <a:t>Wnioski</a:t>
            </a:r>
            <a:endParaRPr lang="pl-PL" dirty="0">
              <a:solidFill>
                <a:srgbClr val="F5822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106613" y="1979538"/>
            <a:ext cx="8051800" cy="1945109"/>
          </a:xfrm>
        </p:spPr>
        <p:txBody>
          <a:bodyPr/>
          <a:lstStyle/>
          <a:p>
            <a:pPr marL="0" lvl="1" indent="0">
              <a:lnSpc>
                <a:spcPct val="150000"/>
              </a:lnSpc>
              <a:buNone/>
            </a:pPr>
            <a:r>
              <a:rPr lang="pl-PL" sz="2400" dirty="0" smtClean="0"/>
              <a:t>Na każdym z trzech etapów edukacyjnych jest po ok. 20% nauczycieli, którzy nie posiadają podstawowej wiedzy matematycznej. 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F58220"/>
                </a:solidFill>
              </a:rPr>
              <a:t>Wnioski</a:t>
            </a:r>
            <a:endParaRPr lang="pl-PL" dirty="0">
              <a:solidFill>
                <a:srgbClr val="F5822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62324" y="1187450"/>
            <a:ext cx="8586788" cy="5473501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pl-PL" sz="2400" dirty="0" smtClean="0"/>
              <a:t>Najbardziej typowe </a:t>
            </a:r>
            <a:r>
              <a:rPr lang="pl-PL" sz="2400" dirty="0"/>
              <a:t>luki w zakresie kompetencji </a:t>
            </a:r>
            <a:r>
              <a:rPr lang="pl-PL" sz="2400" dirty="0" smtClean="0"/>
              <a:t>dydaktycznych nauczycieli to: </a:t>
            </a:r>
            <a:endParaRPr lang="pl-PL" sz="2400" dirty="0"/>
          </a:p>
          <a:p>
            <a:pPr marL="803275" indent="-263525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l-PL" sz="2000" dirty="0" smtClean="0"/>
              <a:t>wyręczanie ucznia w poszukiwaniu rozwiązywania problemu </a:t>
            </a:r>
            <a:br>
              <a:rPr lang="pl-PL" sz="2000" dirty="0" smtClean="0"/>
            </a:br>
            <a:r>
              <a:rPr lang="pl-PL" sz="2000" dirty="0" smtClean="0"/>
              <a:t>lub narzucanie mu własnego sposobu rozwiązania, </a:t>
            </a:r>
          </a:p>
          <a:p>
            <a:pPr marL="803275" indent="-263525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l-PL" sz="2000" dirty="0" smtClean="0"/>
              <a:t>przywiązywanie zbyt dużej wagi do formalnego zapisu rozwiązania,</a:t>
            </a:r>
          </a:p>
          <a:p>
            <a:pPr marL="803275" indent="-263525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l-PL" sz="2000" dirty="0" smtClean="0"/>
              <a:t>brak umiejętności właściwej oceny nietypowych rozwiązań  uczniowskich,</a:t>
            </a:r>
          </a:p>
          <a:p>
            <a:pPr marL="803275" indent="-263525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l-PL" sz="2000" dirty="0" smtClean="0"/>
              <a:t>brak umiejętności pracy z uczniem uzdolnionym matematycznie.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5A5A5"/>
                                      </p:to>
                                    </p:animClr>
                                    <p:animClr clrSpc="rgb" dir="cw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5A5A5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5A5A5"/>
                                      </p:to>
                                    </p:animClr>
                                    <p:animClr clrSpc="rgb" dir="cw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5A5A5"/>
                                      </p:to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5A5A5"/>
                                      </p:to>
                                    </p:animClr>
                                    <p:animClr clrSpc="rgb" dir="cw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5A5A5"/>
                                      </p:to>
                                    </p:animClr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F58220"/>
                </a:solidFill>
              </a:rPr>
              <a:t>Wnioski</a:t>
            </a:r>
            <a:endParaRPr lang="pl-PL" dirty="0">
              <a:solidFill>
                <a:srgbClr val="F5822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106612" y="1547490"/>
            <a:ext cx="8208639" cy="244916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pl-PL" sz="2400" dirty="0" smtClean="0"/>
              <a:t>Umiejętności matematyczne są silnie skorelowane </a:t>
            </a:r>
            <a:br>
              <a:rPr lang="pl-PL" sz="2400" dirty="0" smtClean="0"/>
            </a:br>
            <a:r>
              <a:rPr lang="pl-PL" sz="2400" dirty="0" smtClean="0"/>
              <a:t>z umiejętnościami dydaktycznymi. </a:t>
            </a:r>
          </a:p>
          <a:p>
            <a:pPr marL="539750">
              <a:lnSpc>
                <a:spcPct val="150000"/>
              </a:lnSpc>
            </a:pPr>
            <a:r>
              <a:rPr lang="pl-PL" sz="2000" dirty="0" smtClean="0"/>
              <a:t>Braki umiejętności dydaktycznych na ogół występują u tych samych nauczycieli, którzy mają niskie kompetencje matematyczne.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 bwMode="auto">
          <a:xfrm>
            <a:off x="1962323" y="4427810"/>
            <a:ext cx="8352927" cy="1801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50000"/>
              </a:spcBef>
              <a:spcAft>
                <a:spcPct val="50000"/>
              </a:spcAft>
              <a:buClr>
                <a:srgbClr val="F58220"/>
              </a:buClr>
              <a:buFont typeface="Wingdings" pitchFamily="2" charset="2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5138" indent="-285750" algn="l" rtl="0" eaLnBrk="0" fontAlgn="base" hangingPunct="0">
              <a:spcBef>
                <a:spcPct val="50000"/>
              </a:spcBef>
              <a:spcAft>
                <a:spcPct val="50000"/>
              </a:spcAft>
              <a:buClr>
                <a:srgbClr val="F58220"/>
              </a:buClr>
              <a:buFont typeface="Wingdings" pitchFamily="2" charset="2"/>
              <a:buChar char="n"/>
              <a:defRPr>
                <a:solidFill>
                  <a:schemeClr val="tx1"/>
                </a:solidFill>
                <a:latin typeface="+mn-lt"/>
              </a:defRPr>
            </a:lvl2pPr>
            <a:lvl3pPr marL="12334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4147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50000"/>
              </a:lnSpc>
            </a:pPr>
            <a:r>
              <a:rPr lang="pl-PL" sz="2400" kern="0" dirty="0" smtClean="0"/>
              <a:t>Ani poziom umiejętności matematycznych, ani dydaktycznych nie zależą od posiadanego stopnia awansu zawodowego </a:t>
            </a:r>
            <a:br>
              <a:rPr lang="pl-PL" sz="2400" kern="0" dirty="0" smtClean="0"/>
            </a:br>
            <a:r>
              <a:rPr lang="pl-PL" sz="2400" kern="0" dirty="0" smtClean="0"/>
              <a:t>i stażu pracy.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5A5A5"/>
                                      </p:to>
                                    </p:animClr>
                                    <p:animClr clrSpc="rgb" dir="cw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5A5A5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5A5A5"/>
                                      </p:to>
                                    </p:animClr>
                                    <p:animClr clrSpc="rgb" dir="cw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5A5A5"/>
                                      </p:to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F58220"/>
                </a:solidFill>
              </a:rPr>
              <a:t>Wnioski</a:t>
            </a:r>
            <a:endParaRPr lang="pl-PL" dirty="0">
              <a:solidFill>
                <a:srgbClr val="F5822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106612" y="1187450"/>
            <a:ext cx="8280647" cy="5473501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pl-PL" sz="2400" dirty="0" smtClean="0"/>
              <a:t>Ci nauczyciele edukacji wczesnoszkolnej, którzy czują potrzebę doskonalenia mają wyższe kompetencje matematyczne i dydaktyczne niż pozostali. </a:t>
            </a:r>
          </a:p>
          <a:p>
            <a:pPr marL="539750">
              <a:lnSpc>
                <a:spcPct val="150000"/>
              </a:lnSpc>
            </a:pPr>
            <a:r>
              <a:rPr lang="pl-PL" sz="2000" dirty="0" smtClean="0"/>
              <a:t>W tej grupie szkolić się chcą ci, którzy paradoksalnie tych szkoleń potrzebują najmniej. </a:t>
            </a:r>
            <a:endParaRPr lang="pl-PL" sz="2000" dirty="0"/>
          </a:p>
          <a:p>
            <a:pPr>
              <a:lnSpc>
                <a:spcPct val="150000"/>
              </a:lnSpc>
            </a:pPr>
            <a:r>
              <a:rPr lang="pl-PL" sz="2400" dirty="0" smtClean="0"/>
              <a:t>Wśród nauczycieli matematyki na II i III etapie edukacyjnym potrzebę doskonalenia najsilniej odczuwają nauczyciele </a:t>
            </a:r>
            <a:br>
              <a:rPr lang="pl-PL" sz="2400" dirty="0" smtClean="0"/>
            </a:br>
            <a:r>
              <a:rPr lang="pl-PL" sz="2400" dirty="0" smtClean="0"/>
              <a:t>o niskich kompetencjach.</a:t>
            </a:r>
          </a:p>
          <a:p>
            <a:pPr>
              <a:lnSpc>
                <a:spcPct val="150000"/>
              </a:lnSpc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5A5A5"/>
                                      </p:to>
                                    </p:animClr>
                                    <p:animClr clrSpc="rgb" dir="cw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5A5A5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5A5A5"/>
                                      </p:to>
                                    </p:animClr>
                                    <p:animClr clrSpc="rgb" dir="cw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5A5A5"/>
                                      </p:to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466380" y="3060551"/>
            <a:ext cx="7992888" cy="1080120"/>
          </a:xfrm>
        </p:spPr>
        <p:txBody>
          <a:bodyPr/>
          <a:lstStyle/>
          <a:p>
            <a:r>
              <a:rPr lang="pl-PL" sz="2400" dirty="0" err="1" smtClean="0">
                <a:hlinkClick r:id="rId2"/>
              </a:rPr>
              <a:t>m.czajkowska@ibe.edu.pl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err="1" smtClean="0">
                <a:hlinkClick r:id="rId3"/>
              </a:rPr>
              <a:t>m.karpiński@ibe.edu.pl</a:t>
            </a:r>
            <a:r>
              <a:rPr lang="pl-PL" sz="2400" dirty="0" smtClean="0"/>
              <a:t/>
            </a:r>
            <a:br>
              <a:rPr lang="pl-PL" sz="2400" dirty="0" smtClean="0"/>
            </a:br>
            <a:endParaRPr lang="pl-PL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407468" y="2124447"/>
            <a:ext cx="8051800" cy="1800200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2400" dirty="0" smtClean="0"/>
              <a:t>Jednym z efektów badania jest diagnoza kompetencji merytorycznych i metodycznych nauczycieli uczących matematyki w szkole podstawowej i gimnazjum. 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pl-PL" sz="2400" dirty="0" smtClean="0"/>
          </a:p>
          <a:p>
            <a:pPr>
              <a:lnSpc>
                <a:spcPct val="150000"/>
              </a:lnSpc>
            </a:pPr>
            <a:endParaRPr lang="pl-PL" sz="2400" dirty="0"/>
          </a:p>
        </p:txBody>
      </p:sp>
      <p:sp>
        <p:nvSpPr>
          <p:cNvPr id="2" name="pole tekstowe 1"/>
          <p:cNvSpPr txBox="1"/>
          <p:nvPr/>
        </p:nvSpPr>
        <p:spPr>
          <a:xfrm>
            <a:off x="2322364" y="402426"/>
            <a:ext cx="7920880" cy="1001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b="1" dirty="0" smtClean="0">
                <a:solidFill>
                  <a:srgbClr val="F58220"/>
                </a:solidFill>
              </a:rPr>
              <a:t>Potrzeby nauczycieli edukacji wczesnoszkolnej i nauczycieli matematyki w zakresie rozwoju zawodowego</a:t>
            </a:r>
            <a:endParaRPr lang="pl-PL" b="1" dirty="0">
              <a:solidFill>
                <a:srgbClr val="F5822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F58220"/>
                </a:solidFill>
              </a:rPr>
              <a:t>Próba </a:t>
            </a:r>
            <a:endParaRPr lang="pl-PL" dirty="0">
              <a:solidFill>
                <a:srgbClr val="F5822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034332" y="2339578"/>
            <a:ext cx="8051800" cy="2881213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pl-PL" sz="2400" dirty="0" smtClean="0"/>
              <a:t>Wybrano w sposób losowy po około 400: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pl-PL" sz="2400" dirty="0" smtClean="0"/>
          </a:p>
          <a:p>
            <a:pPr marL="1063625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l-PL" sz="2400" dirty="0" smtClean="0"/>
              <a:t> nauczycieli edukacji wczesnoszkolnej, </a:t>
            </a:r>
          </a:p>
          <a:p>
            <a:pPr marL="720725">
              <a:spcBef>
                <a:spcPts val="0"/>
              </a:spcBef>
              <a:spcAft>
                <a:spcPts val="0"/>
              </a:spcAft>
            </a:pPr>
            <a:endParaRPr lang="pl-PL" sz="2400" dirty="0" smtClean="0"/>
          </a:p>
          <a:p>
            <a:pPr marL="1063625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l-PL" sz="2400" dirty="0"/>
              <a:t> </a:t>
            </a:r>
            <a:r>
              <a:rPr lang="pl-PL" sz="2400" dirty="0" smtClean="0"/>
              <a:t>nauczycieli matematyki w klasach 4-6, </a:t>
            </a:r>
          </a:p>
          <a:p>
            <a:pPr marL="1063625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l-PL" sz="2400" dirty="0" smtClean="0"/>
          </a:p>
          <a:p>
            <a:pPr marL="1063625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l-PL" sz="2400" dirty="0"/>
              <a:t> </a:t>
            </a:r>
            <a:r>
              <a:rPr lang="pl-PL" sz="2400" dirty="0" smtClean="0"/>
              <a:t>nauczycieli matematyki w gimnazjach.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pl-PL" dirty="0" smtClean="0">
                <a:solidFill>
                  <a:srgbClr val="F58220"/>
                </a:solidFill>
              </a:rPr>
              <a:t>Narzędzia badawcze</a:t>
            </a:r>
            <a:r>
              <a:rPr lang="pl-PL" sz="2000" dirty="0" smtClean="0">
                <a:solidFill>
                  <a:srgbClr val="F58220"/>
                </a:solidFill>
              </a:rPr>
              <a:t/>
            </a:r>
            <a:br>
              <a:rPr lang="pl-PL" sz="2000" dirty="0" smtClean="0">
                <a:solidFill>
                  <a:srgbClr val="F58220"/>
                </a:solidFill>
              </a:rPr>
            </a:br>
            <a:endParaRPr lang="pl-PL" dirty="0">
              <a:solidFill>
                <a:srgbClr val="F5822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46300" y="2196455"/>
            <a:ext cx="8051800" cy="4032448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2400" dirty="0" smtClean="0"/>
              <a:t>Badanie przeprowadzono za pomocą:</a:t>
            </a: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2400" dirty="0" smtClean="0"/>
              <a:t>zestawów zadań sprawdzających wiedzę i umiejętności merytoryczne i dydaktyczne nauczycieli,</a:t>
            </a: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2400" dirty="0" smtClean="0"/>
              <a:t>ankiet wypełnianych przez nauczycieli,</a:t>
            </a: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2400" dirty="0" smtClean="0"/>
              <a:t>indywidualnych wywiadów pogłębionych (IDI).</a:t>
            </a:r>
          </a:p>
          <a:p>
            <a:pPr>
              <a:lnSpc>
                <a:spcPct val="150000"/>
              </a:lnSpc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5A5A5"/>
                                      </p:to>
                                    </p:animClr>
                                    <p:animClr clrSpc="rgb" dir="cw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5A5A5"/>
                                      </p:to>
                                    </p:animClr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5A5A5"/>
                                      </p:to>
                                    </p:animClr>
                                    <p:animClr clrSpc="rgb" dir="cw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5A5A5"/>
                                      </p:to>
                                    </p:animClr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F58220"/>
                </a:solidFill>
              </a:rPr>
              <a:t>Zestawy zadań</a:t>
            </a:r>
            <a:br>
              <a:rPr lang="pl-PL" dirty="0" smtClean="0">
                <a:solidFill>
                  <a:srgbClr val="F58220"/>
                </a:solidFill>
              </a:rPr>
            </a:br>
            <a:endParaRPr lang="pl-PL" dirty="0">
              <a:solidFill>
                <a:srgbClr val="F5822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831404" y="2484487"/>
            <a:ext cx="8483848" cy="3528392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2400" dirty="0"/>
              <a:t>Z</a:t>
            </a:r>
            <a:r>
              <a:rPr lang="pl-PL" sz="2400" dirty="0" smtClean="0"/>
              <a:t>adania dotyczyły: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2400" dirty="0" smtClean="0"/>
              <a:t>znajomości podstawy programowej,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2400" dirty="0" smtClean="0"/>
              <a:t>wiadomości i umiejętności matematycznych nauczyciela,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2400" dirty="0" smtClean="0"/>
              <a:t>przygotowania i prowadzenia procesu dydaktycznego.</a:t>
            </a:r>
          </a:p>
          <a:p>
            <a:pPr>
              <a:lnSpc>
                <a:spcPct val="150000"/>
              </a:lnSpc>
              <a:buFontTx/>
              <a:buChar char="-"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5A5A5"/>
                                      </p:to>
                                    </p:animClr>
                                    <p:animClr clrSpc="rgb" dir="cw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5A5A5"/>
                                      </p:to>
                                    </p:animClr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5A5A5"/>
                                      </p:to>
                                    </p:animClr>
                                    <p:animClr clrSpc="rgb" dir="cw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5A5A5"/>
                                      </p:to>
                                    </p:animClr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F58220"/>
                </a:solidFill>
              </a:rPr>
              <a:t>Przykładowe zadanie</a:t>
            </a:r>
            <a:endParaRPr lang="pl-PL" dirty="0">
              <a:solidFill>
                <a:srgbClr val="F5822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877766" y="1908423"/>
            <a:ext cx="8280647" cy="352928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pl-PL" sz="2400" i="1" dirty="0" smtClean="0"/>
              <a:t>Kwiaciarka robi bukiety z tulipanów, żonkili i róż. </a:t>
            </a:r>
            <a:br>
              <a:rPr lang="pl-PL" sz="2400" i="1" dirty="0" smtClean="0"/>
            </a:br>
            <a:r>
              <a:rPr lang="pl-PL" sz="2400" i="1" dirty="0" smtClean="0"/>
              <a:t>Bukiet złożony z 2 żonkili, 3 tulipanów i 2 róż kosztuje 25 zł, a bukiet złożony z 3 żonkili, 2 tulipanów i 2 róż kosztuje 23 zł.</a:t>
            </a:r>
            <a:r>
              <a:rPr lang="pl-PL" sz="2400" b="1" i="1" dirty="0" smtClean="0"/>
              <a:t> </a:t>
            </a:r>
            <a:r>
              <a:rPr lang="pl-PL" sz="2400" i="1" dirty="0" smtClean="0"/>
              <a:t>Który z kwiatów jest droższy: żonkil czy tulipan? </a:t>
            </a:r>
            <a:r>
              <a:rPr lang="pl-PL" sz="2400" i="1" dirty="0"/>
              <a:t/>
            </a:r>
            <a:br>
              <a:rPr lang="pl-PL" sz="2400" i="1" dirty="0"/>
            </a:br>
            <a:r>
              <a:rPr lang="pl-PL" sz="2400" i="1" dirty="0" smtClean="0"/>
              <a:t>O ile jest droższy? </a:t>
            </a:r>
            <a:br>
              <a:rPr lang="pl-PL" sz="2400" i="1" dirty="0" smtClean="0"/>
            </a:br>
            <a:r>
              <a:rPr lang="pl-PL" sz="2400" i="1" dirty="0" smtClean="0"/>
              <a:t>Przedstaw swoje rozumowanie.</a:t>
            </a:r>
            <a:endParaRPr lang="pl-PL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14452" y="323850"/>
            <a:ext cx="6768752" cy="447675"/>
          </a:xfrm>
        </p:spPr>
        <p:txBody>
          <a:bodyPr/>
          <a:lstStyle/>
          <a:p>
            <a:r>
              <a:rPr lang="pl-PL" b="0" dirty="0" smtClean="0"/>
              <a:t>Odsetki poprawnych rozwiązań</a:t>
            </a:r>
            <a:endParaRPr lang="pl-PL" b="0" dirty="0"/>
          </a:p>
        </p:txBody>
      </p:sp>
      <p:sp>
        <p:nvSpPr>
          <p:cNvPr id="5" name="pole tekstowe 4"/>
          <p:cNvSpPr txBox="1"/>
          <p:nvPr/>
        </p:nvSpPr>
        <p:spPr>
          <a:xfrm>
            <a:off x="2970436" y="1299387"/>
            <a:ext cx="2376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800" dirty="0" smtClean="0"/>
              <a:t>Nauczyciele </a:t>
            </a:r>
            <a:br>
              <a:rPr lang="pl-PL" sz="1800" dirty="0" smtClean="0"/>
            </a:br>
            <a:r>
              <a:rPr lang="pl-PL" sz="1800" dirty="0" smtClean="0"/>
              <a:t>edukacji wczesnoszkolnej</a:t>
            </a:r>
            <a:endParaRPr lang="pl-PL" sz="1800" dirty="0"/>
          </a:p>
        </p:txBody>
      </p:sp>
      <p:sp>
        <p:nvSpPr>
          <p:cNvPr id="7" name="pole tekstowe 6"/>
          <p:cNvSpPr txBox="1"/>
          <p:nvPr/>
        </p:nvSpPr>
        <p:spPr>
          <a:xfrm>
            <a:off x="5830455" y="1260351"/>
            <a:ext cx="16044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800" dirty="0" smtClean="0"/>
              <a:t>Nauczyciele </a:t>
            </a:r>
            <a:br>
              <a:rPr lang="pl-PL" sz="1800" dirty="0" smtClean="0"/>
            </a:br>
            <a:r>
              <a:rPr lang="pl-PL" sz="1800" dirty="0" smtClean="0"/>
              <a:t>matematyki </a:t>
            </a:r>
            <a:br>
              <a:rPr lang="pl-PL" sz="1800" dirty="0" smtClean="0"/>
            </a:br>
            <a:r>
              <a:rPr lang="pl-PL" sz="1800" dirty="0" smtClean="0"/>
              <a:t>klas 4-6</a:t>
            </a:r>
            <a:endParaRPr lang="pl-PL" sz="1800" dirty="0"/>
          </a:p>
        </p:txBody>
      </p:sp>
      <p:sp>
        <p:nvSpPr>
          <p:cNvPr id="8" name="pole tekstowe 7"/>
          <p:cNvSpPr txBox="1"/>
          <p:nvPr/>
        </p:nvSpPr>
        <p:spPr>
          <a:xfrm>
            <a:off x="8350735" y="1260351"/>
            <a:ext cx="18925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800" dirty="0" smtClean="0"/>
              <a:t>Nauczyciele </a:t>
            </a:r>
            <a:br>
              <a:rPr lang="pl-PL" sz="1800" dirty="0" smtClean="0"/>
            </a:br>
            <a:r>
              <a:rPr lang="pl-PL" sz="1800" dirty="0" smtClean="0"/>
              <a:t>matematyki </a:t>
            </a:r>
            <a:br>
              <a:rPr lang="pl-PL" sz="1800" dirty="0" smtClean="0"/>
            </a:br>
            <a:r>
              <a:rPr lang="pl-PL" sz="1800" dirty="0" smtClean="0"/>
              <a:t>z gimnazjum</a:t>
            </a:r>
            <a:endParaRPr lang="pl-PL" sz="1800" dirty="0"/>
          </a:p>
        </p:txBody>
      </p:sp>
      <p:sp>
        <p:nvSpPr>
          <p:cNvPr id="6" name="pole tekstowe 5"/>
          <p:cNvSpPr txBox="1"/>
          <p:nvPr/>
        </p:nvSpPr>
        <p:spPr>
          <a:xfrm>
            <a:off x="378148" y="3566348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800" dirty="0" smtClean="0"/>
              <a:t>Poprawne rozwiązanie słowne lub rysunkowe</a:t>
            </a:r>
            <a:endParaRPr lang="pl-PL" sz="1800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378148" y="2835235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800" dirty="0" smtClean="0"/>
              <a:t>Poprawne rozwiązanie </a:t>
            </a:r>
            <a:endParaRPr lang="pl-PL" sz="1800" dirty="0"/>
          </a:p>
        </p:txBody>
      </p:sp>
      <p:sp>
        <p:nvSpPr>
          <p:cNvPr id="9" name="pole tekstowe 8"/>
          <p:cNvSpPr txBox="1"/>
          <p:nvPr/>
        </p:nvSpPr>
        <p:spPr>
          <a:xfrm>
            <a:off x="3546500" y="2835235"/>
            <a:ext cx="86409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39%</a:t>
            </a:r>
            <a:endParaRPr lang="pl-PL" dirty="0"/>
          </a:p>
        </p:txBody>
      </p:sp>
      <p:sp>
        <p:nvSpPr>
          <p:cNvPr id="12" name="pole tekstowe 11"/>
          <p:cNvSpPr txBox="1"/>
          <p:nvPr/>
        </p:nvSpPr>
        <p:spPr>
          <a:xfrm>
            <a:off x="5994772" y="2830672"/>
            <a:ext cx="86409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6</a:t>
            </a:r>
            <a:r>
              <a:rPr lang="pl-PL" dirty="0" smtClean="0"/>
              <a:t>9%</a:t>
            </a:r>
            <a:endParaRPr lang="pl-PL" dirty="0"/>
          </a:p>
        </p:txBody>
      </p:sp>
      <p:sp>
        <p:nvSpPr>
          <p:cNvPr id="13" name="pole tekstowe 12"/>
          <p:cNvSpPr txBox="1"/>
          <p:nvPr/>
        </p:nvSpPr>
        <p:spPr>
          <a:xfrm>
            <a:off x="8731076" y="2844527"/>
            <a:ext cx="86409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82%</a:t>
            </a:r>
            <a:endParaRPr lang="pl-PL" dirty="0"/>
          </a:p>
        </p:txBody>
      </p:sp>
      <p:sp>
        <p:nvSpPr>
          <p:cNvPr id="14" name="pole tekstowe 13"/>
          <p:cNvSpPr txBox="1"/>
          <p:nvPr/>
        </p:nvSpPr>
        <p:spPr>
          <a:xfrm>
            <a:off x="3546500" y="3571865"/>
            <a:ext cx="86409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15%</a:t>
            </a:r>
            <a:endParaRPr lang="pl-PL" dirty="0"/>
          </a:p>
        </p:txBody>
      </p:sp>
      <p:sp>
        <p:nvSpPr>
          <p:cNvPr id="15" name="pole tekstowe 14"/>
          <p:cNvSpPr txBox="1"/>
          <p:nvPr/>
        </p:nvSpPr>
        <p:spPr>
          <a:xfrm>
            <a:off x="5994772" y="3567302"/>
            <a:ext cx="86409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17%</a:t>
            </a:r>
            <a:endParaRPr lang="pl-PL" dirty="0"/>
          </a:p>
        </p:txBody>
      </p:sp>
      <p:sp>
        <p:nvSpPr>
          <p:cNvPr id="16" name="pole tekstowe 15"/>
          <p:cNvSpPr txBox="1"/>
          <p:nvPr/>
        </p:nvSpPr>
        <p:spPr>
          <a:xfrm>
            <a:off x="8731076" y="3581157"/>
            <a:ext cx="86409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10%</a:t>
            </a:r>
            <a:endParaRPr lang="pl-PL" dirty="0"/>
          </a:p>
        </p:txBody>
      </p:sp>
      <p:sp>
        <p:nvSpPr>
          <p:cNvPr id="17" name="pole tekstowe 16"/>
          <p:cNvSpPr txBox="1"/>
          <p:nvPr/>
        </p:nvSpPr>
        <p:spPr>
          <a:xfrm>
            <a:off x="378148" y="4574460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800" dirty="0" smtClean="0"/>
              <a:t>Poprawne rozwiązanie </a:t>
            </a:r>
            <a:br>
              <a:rPr lang="pl-PL" sz="1800" dirty="0" smtClean="0"/>
            </a:br>
            <a:r>
              <a:rPr lang="pl-PL" sz="1800" dirty="0" smtClean="0"/>
              <a:t>za pomocą układu równań</a:t>
            </a:r>
            <a:endParaRPr lang="pl-PL" sz="1800" dirty="0"/>
          </a:p>
        </p:txBody>
      </p:sp>
      <p:sp>
        <p:nvSpPr>
          <p:cNvPr id="18" name="pole tekstowe 17"/>
          <p:cNvSpPr txBox="1"/>
          <p:nvPr/>
        </p:nvSpPr>
        <p:spPr>
          <a:xfrm>
            <a:off x="3546500" y="4579977"/>
            <a:ext cx="86409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11%</a:t>
            </a:r>
            <a:endParaRPr lang="pl-PL" dirty="0"/>
          </a:p>
        </p:txBody>
      </p:sp>
      <p:sp>
        <p:nvSpPr>
          <p:cNvPr id="19" name="pole tekstowe 18"/>
          <p:cNvSpPr txBox="1"/>
          <p:nvPr/>
        </p:nvSpPr>
        <p:spPr>
          <a:xfrm>
            <a:off x="5994772" y="4575414"/>
            <a:ext cx="86409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45%</a:t>
            </a:r>
            <a:endParaRPr lang="pl-PL" dirty="0"/>
          </a:p>
        </p:txBody>
      </p:sp>
      <p:sp>
        <p:nvSpPr>
          <p:cNvPr id="20" name="pole tekstowe 19"/>
          <p:cNvSpPr txBox="1"/>
          <p:nvPr/>
        </p:nvSpPr>
        <p:spPr>
          <a:xfrm>
            <a:off x="8731076" y="4589269"/>
            <a:ext cx="86409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64%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65298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6" grpId="0"/>
      <p:bldP spid="10" grpId="0"/>
      <p:bldP spid="9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ole tekstowe 5"/>
          <p:cNvSpPr txBox="1"/>
          <p:nvPr/>
        </p:nvSpPr>
        <p:spPr>
          <a:xfrm>
            <a:off x="1962324" y="684287"/>
            <a:ext cx="7908057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smtClean="0"/>
              <a:t>Uczniowie otrzymali zadanie:</a:t>
            </a:r>
          </a:p>
          <a:p>
            <a:endParaRPr lang="pl-PL" dirty="0"/>
          </a:p>
          <a:p>
            <a:pPr algn="ctr"/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Oblicz 90 : 15.</a:t>
            </a:r>
          </a:p>
          <a:p>
            <a:endParaRPr lang="pl-PL" sz="2000" dirty="0"/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96303" y="2905629"/>
            <a:ext cx="2844810" cy="774441"/>
          </a:xfrm>
          <a:prstGeom prst="rect">
            <a:avLst/>
          </a:prstGeom>
        </p:spPr>
      </p:pic>
      <p:pic>
        <p:nvPicPr>
          <p:cNvPr id="8" name="Obraz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7941" y="2905629"/>
            <a:ext cx="2968766" cy="967377"/>
          </a:xfrm>
          <a:prstGeom prst="rect">
            <a:avLst/>
          </a:prstGeom>
        </p:spPr>
      </p:pic>
      <p:pic>
        <p:nvPicPr>
          <p:cNvPr id="9" name="Obraz 8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77941" y="4124973"/>
            <a:ext cx="2880320" cy="735260"/>
          </a:xfrm>
          <a:prstGeom prst="rect">
            <a:avLst/>
          </a:prstGeom>
        </p:spPr>
      </p:pic>
      <p:pic>
        <p:nvPicPr>
          <p:cNvPr id="10" name="Obraz 9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939123" y="4752496"/>
            <a:ext cx="2723481" cy="839679"/>
          </a:xfrm>
          <a:prstGeom prst="rect">
            <a:avLst/>
          </a:prstGeom>
        </p:spPr>
      </p:pic>
      <p:pic>
        <p:nvPicPr>
          <p:cNvPr id="11" name="Obraz 10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939123" y="3898815"/>
            <a:ext cx="3024336" cy="611319"/>
          </a:xfrm>
          <a:prstGeom prst="rect">
            <a:avLst/>
          </a:prstGeom>
        </p:spPr>
      </p:pic>
      <p:pic>
        <p:nvPicPr>
          <p:cNvPr id="12" name="Obraz 11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05932" y="5172336"/>
            <a:ext cx="2952328" cy="1158950"/>
          </a:xfrm>
          <a:prstGeom prst="rect">
            <a:avLst/>
          </a:prstGeom>
        </p:spPr>
      </p:pic>
      <p:sp>
        <p:nvSpPr>
          <p:cNvPr id="2" name="pole tekstowe 1"/>
          <p:cNvSpPr txBox="1"/>
          <p:nvPr/>
        </p:nvSpPr>
        <p:spPr>
          <a:xfrm>
            <a:off x="3873516" y="5951518"/>
            <a:ext cx="637775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Proszę ocenić rozwiązania podane przez uczniów.</a:t>
            </a:r>
            <a:endParaRPr lang="pl-PL" dirty="0"/>
          </a:p>
        </p:txBody>
      </p:sp>
      <p:sp>
        <p:nvSpPr>
          <p:cNvPr id="3" name="pole tekstowe 2"/>
          <p:cNvSpPr txBox="1"/>
          <p:nvPr/>
        </p:nvSpPr>
        <p:spPr>
          <a:xfrm>
            <a:off x="491833" y="2147076"/>
            <a:ext cx="57328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/>
              <a:t>Przedstawili następujące rozwiązania.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F58220"/>
                </a:solidFill>
              </a:rPr>
              <a:t>Przykładowe zadanie </a:t>
            </a:r>
            <a:endParaRPr lang="pl-PL" dirty="0">
              <a:solidFill>
                <a:srgbClr val="F58220"/>
              </a:solidFill>
            </a:endParaRPr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47726" y="1298050"/>
            <a:ext cx="5213627" cy="1419303"/>
          </a:xfrm>
          <a:prstGeom prst="rect">
            <a:avLst/>
          </a:prstGeom>
        </p:spPr>
      </p:pic>
      <p:pic>
        <p:nvPicPr>
          <p:cNvPr id="10" name="Obraz 9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0886" y="3924647"/>
            <a:ext cx="5270467" cy="1624943"/>
          </a:xfrm>
          <a:prstGeom prst="rect">
            <a:avLst/>
          </a:prstGeom>
        </p:spPr>
      </p:pic>
      <p:sp>
        <p:nvSpPr>
          <p:cNvPr id="3" name="pole tekstowe 2"/>
          <p:cNvSpPr txBox="1"/>
          <p:nvPr/>
        </p:nvSpPr>
        <p:spPr>
          <a:xfrm>
            <a:off x="7309024" y="1188343"/>
            <a:ext cx="3384376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Rozwiązanie poprawne, typową metodą.</a:t>
            </a:r>
          </a:p>
          <a:p>
            <a:endParaRPr lang="pl-PL" dirty="0" smtClean="0"/>
          </a:p>
          <a:p>
            <a:r>
              <a:rPr lang="pl-PL" dirty="0" smtClean="0"/>
              <a:t>Zaakceptowało </a:t>
            </a:r>
            <a:r>
              <a:rPr lang="pl-PL" dirty="0" smtClean="0">
                <a:solidFill>
                  <a:srgbClr val="F58220"/>
                </a:solidFill>
              </a:rPr>
              <a:t>93%</a:t>
            </a:r>
            <a:r>
              <a:rPr lang="pl-PL" dirty="0" smtClean="0"/>
              <a:t> nauczycieli.</a:t>
            </a:r>
            <a:endParaRPr lang="pl-PL" dirty="0"/>
          </a:p>
        </p:txBody>
      </p:sp>
      <p:sp>
        <p:nvSpPr>
          <p:cNvPr id="13" name="pole tekstowe 12"/>
          <p:cNvSpPr txBox="1"/>
          <p:nvPr/>
        </p:nvSpPr>
        <p:spPr>
          <a:xfrm>
            <a:off x="7362924" y="3800663"/>
            <a:ext cx="3384376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Rozwiązanie poprawne, nietypową metodą.</a:t>
            </a:r>
          </a:p>
          <a:p>
            <a:endParaRPr lang="pl-PL" dirty="0" smtClean="0"/>
          </a:p>
          <a:p>
            <a:r>
              <a:rPr lang="pl-PL" dirty="0" smtClean="0"/>
              <a:t>Zaakceptowało tylko </a:t>
            </a:r>
            <a:r>
              <a:rPr lang="pl-PL" dirty="0" smtClean="0">
                <a:solidFill>
                  <a:srgbClr val="F58220"/>
                </a:solidFill>
              </a:rPr>
              <a:t>52%</a:t>
            </a:r>
            <a:r>
              <a:rPr lang="pl-PL" dirty="0" smtClean="0"/>
              <a:t> nauczycieli.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03487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ojekt niestandardowy">
  <a:themeElements>
    <a:clrScheme name="Projekt niestandardowy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6891E"/>
      </a:accent1>
      <a:accent2>
        <a:srgbClr val="F15B23"/>
      </a:accent2>
      <a:accent3>
        <a:srgbClr val="FFFFFF"/>
      </a:accent3>
      <a:accent4>
        <a:srgbClr val="000000"/>
      </a:accent4>
      <a:accent5>
        <a:srgbClr val="FAC4AB"/>
      </a:accent5>
      <a:accent6>
        <a:srgbClr val="DA521F"/>
      </a:accent6>
      <a:hlink>
        <a:srgbClr val="FFC10E"/>
      </a:hlink>
      <a:folHlink>
        <a:srgbClr val="FFDD00"/>
      </a:folHlink>
    </a:clrScheme>
    <a:fontScheme name="Projekt niestandardow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42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PT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42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PT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ojekt niestandardow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niestandardow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niestandardow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niestandardow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niestandardow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niestandardow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6891E"/>
        </a:accent1>
        <a:accent2>
          <a:srgbClr val="F15B23"/>
        </a:accent2>
        <a:accent3>
          <a:srgbClr val="FFFFFF"/>
        </a:accent3>
        <a:accent4>
          <a:srgbClr val="000000"/>
        </a:accent4>
        <a:accent5>
          <a:srgbClr val="FAC4AB"/>
        </a:accent5>
        <a:accent6>
          <a:srgbClr val="DA521F"/>
        </a:accent6>
        <a:hlink>
          <a:srgbClr val="FFC10E"/>
        </a:hlink>
        <a:folHlink>
          <a:srgbClr val="FFDD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Projekt niestandardowy">
  <a:themeElements>
    <a:clrScheme name="1_Projekt niestandardow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Projekt niestandardow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42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PT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42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PT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Projekt niestandardow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ojekt niestandardow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ojekt niestandardow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ojekt niestandardow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ojekt niestandardow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ojekt niestandardow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ojekt niestandardow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ojekt niestandardow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ojekt niestandardow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ojekt niestandardow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ojekt niestandardow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ojekt niestandardow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3356</TotalTime>
  <Words>404</Words>
  <Application>Microsoft Office PowerPoint</Application>
  <PresentationFormat>Niestandardowy</PresentationFormat>
  <Paragraphs>85</Paragraphs>
  <Slides>17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17</vt:i4>
      </vt:variant>
    </vt:vector>
  </HeadingPairs>
  <TitlesOfParts>
    <vt:vector size="24" baseType="lpstr">
      <vt:lpstr>Arial</vt:lpstr>
      <vt:lpstr>Calibri</vt:lpstr>
      <vt:lpstr>Cambria Math</vt:lpstr>
      <vt:lpstr>Times New Roman</vt:lpstr>
      <vt:lpstr>Wingdings</vt:lpstr>
      <vt:lpstr>Projekt niestandardowy</vt:lpstr>
      <vt:lpstr>1_Projekt niestandardowy</vt:lpstr>
      <vt:lpstr> Badanie potrzeb nauczycieli   Monika Czajkowska     Marcin Karpiński</vt:lpstr>
      <vt:lpstr>Prezentacja programu PowerPoint</vt:lpstr>
      <vt:lpstr>Próba </vt:lpstr>
      <vt:lpstr>Narzędzia badawcze </vt:lpstr>
      <vt:lpstr>Zestawy zadań </vt:lpstr>
      <vt:lpstr>Przykładowe zadanie</vt:lpstr>
      <vt:lpstr>Odsetki poprawnych rozwiązań</vt:lpstr>
      <vt:lpstr>Prezentacja programu PowerPoint</vt:lpstr>
      <vt:lpstr>Przykładowe zadanie </vt:lpstr>
      <vt:lpstr>Przykładowe zadanie – nauczyciele wczesnoszkolni  </vt:lpstr>
      <vt:lpstr>Przykładowe zadanie </vt:lpstr>
      <vt:lpstr>Przykładowe zadanie </vt:lpstr>
      <vt:lpstr>Wnioski</vt:lpstr>
      <vt:lpstr>Wnioski</vt:lpstr>
      <vt:lpstr>Wnioski</vt:lpstr>
      <vt:lpstr>Wnioski</vt:lpstr>
      <vt:lpstr>m.czajkowska@ibe.edu.pl m.karpiński@ibe.edu.pl </vt:lpstr>
    </vt:vector>
  </TitlesOfParts>
  <Company>Hel południowy :)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pecio</dc:creator>
  <cp:lastModifiedBy>NS</cp:lastModifiedBy>
  <cp:revision>267</cp:revision>
  <dcterms:created xsi:type="dcterms:W3CDTF">2010-09-09T12:52:25Z</dcterms:created>
  <dcterms:modified xsi:type="dcterms:W3CDTF">2015-09-30T10:18:43Z</dcterms:modified>
</cp:coreProperties>
</file>