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7"/>
  </p:notesMasterIdLst>
  <p:sldIdLst>
    <p:sldId id="256" r:id="rId3"/>
    <p:sldId id="323" r:id="rId4"/>
    <p:sldId id="338" r:id="rId5"/>
    <p:sldId id="336" r:id="rId6"/>
    <p:sldId id="311" r:id="rId7"/>
    <p:sldId id="300" r:id="rId8"/>
    <p:sldId id="298" r:id="rId9"/>
    <p:sldId id="337" r:id="rId10"/>
    <p:sldId id="339" r:id="rId11"/>
    <p:sldId id="340" r:id="rId12"/>
    <p:sldId id="341" r:id="rId13"/>
    <p:sldId id="342" r:id="rId14"/>
    <p:sldId id="343" r:id="rId15"/>
    <p:sldId id="313" r:id="rId16"/>
  </p:sldIdLst>
  <p:sldSz cx="10693400" cy="7561263"/>
  <p:notesSz cx="6797675" cy="9926638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12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239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358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477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5597" algn="l" defTabSz="91423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2716" algn="l" defTabSz="91423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199836" algn="l" defTabSz="91423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6954" algn="l" defTabSz="91423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48">
          <p15:clr>
            <a:srgbClr val="A4A3A4"/>
          </p15:clr>
        </p15:guide>
        <p15:guide id="2" pos="19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8220"/>
    <a:srgbClr val="7C9A4C"/>
    <a:srgbClr val="89AA54"/>
    <a:srgbClr val="339933"/>
    <a:srgbClr val="0076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77" autoAdjust="0"/>
  </p:normalViewPr>
  <p:slideViewPr>
    <p:cSldViewPr>
      <p:cViewPr>
        <p:scale>
          <a:sx n="86" d="100"/>
          <a:sy n="86" d="100"/>
        </p:scale>
        <p:origin x="462" y="1182"/>
      </p:cViewPr>
      <p:guideLst>
        <p:guide orient="horz" pos="748"/>
        <p:guide pos="19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req%20home%20and%20Internet%20use%20(final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ISA\PISA2012\wykresy%20do%20rozdzia&#322;u%20o%20TI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"/>
  <c:chart>
    <c:plotArea>
      <c:layout>
        <c:manualLayout>
          <c:layoutTarget val="inner"/>
          <c:xMode val="edge"/>
          <c:yMode val="edge"/>
          <c:x val="9.9190108122132692E-2"/>
          <c:y val="4.9217002237136848E-2"/>
          <c:w val="0.86042019918376267"/>
          <c:h val="0.78973506024882112"/>
        </c:manualLayout>
      </c:layout>
      <c:barChart>
        <c:barDir val="bar"/>
        <c:grouping val="percentStacked"/>
        <c:ser>
          <c:idx val="0"/>
          <c:order val="0"/>
          <c:tx>
            <c:strRef>
              <c:f>Arkusz1!$C$2</c:f>
              <c:strCache>
                <c:ptCount val="1"/>
              </c:strCache>
            </c:strRef>
          </c:tx>
          <c:spPr>
            <a:noFill/>
          </c:spPr>
          <c:cat>
            <c:strRef>
              <c:f>Arkusz1!$B$3:$B$10</c:f>
              <c:strCache>
                <c:ptCount val="8"/>
                <c:pt idx="0">
                  <c:v>Finlandia</c:v>
                </c:pt>
                <c:pt idx="1">
                  <c:v>Węgry</c:v>
                </c:pt>
                <c:pt idx="2">
                  <c:v>Niemcy</c:v>
                </c:pt>
                <c:pt idx="3">
                  <c:v>Słowacja</c:v>
                </c:pt>
                <c:pt idx="4">
                  <c:v>Polska</c:v>
                </c:pt>
                <c:pt idx="5">
                  <c:v>Czechy</c:v>
                </c:pt>
                <c:pt idx="6">
                  <c:v>Szwecja</c:v>
                </c:pt>
                <c:pt idx="7">
                  <c:v>Estonia</c:v>
                </c:pt>
              </c:strCache>
            </c:strRef>
          </c:cat>
          <c:val>
            <c:numRef>
              <c:f>Arkusz1!$C$3:$C$10</c:f>
              <c:numCache>
                <c:formatCode>0</c:formatCode>
                <c:ptCount val="8"/>
                <c:pt idx="0">
                  <c:v>44</c:v>
                </c:pt>
                <c:pt idx="1">
                  <c:v>47.58</c:v>
                </c:pt>
                <c:pt idx="2">
                  <c:v>47.690000000000012</c:v>
                </c:pt>
                <c:pt idx="3">
                  <c:v>51.13000000000001</c:v>
                </c:pt>
                <c:pt idx="4">
                  <c:v>51.309999999999995</c:v>
                </c:pt>
                <c:pt idx="5">
                  <c:v>53.31</c:v>
                </c:pt>
                <c:pt idx="6">
                  <c:v>61.449999999999996</c:v>
                </c:pt>
                <c:pt idx="7">
                  <c:v>65.039999999999992</c:v>
                </c:pt>
              </c:numCache>
            </c:numRef>
          </c:val>
        </c:ser>
        <c:ser>
          <c:idx val="1"/>
          <c:order val="1"/>
          <c:tx>
            <c:strRef>
              <c:f>Arkusz1!$D$2</c:f>
              <c:strCache>
                <c:ptCount val="1"/>
                <c:pt idx="0">
                  <c:v>W ogóle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Arkusz1!$B$3:$B$10</c:f>
              <c:strCache>
                <c:ptCount val="8"/>
                <c:pt idx="0">
                  <c:v>Finlandia</c:v>
                </c:pt>
                <c:pt idx="1">
                  <c:v>Węgry</c:v>
                </c:pt>
                <c:pt idx="2">
                  <c:v>Niemcy</c:v>
                </c:pt>
                <c:pt idx="3">
                  <c:v>Słowacja</c:v>
                </c:pt>
                <c:pt idx="4">
                  <c:v>Polska</c:v>
                </c:pt>
                <c:pt idx="5">
                  <c:v>Czechy</c:v>
                </c:pt>
                <c:pt idx="6">
                  <c:v>Szwecja</c:v>
                </c:pt>
                <c:pt idx="7">
                  <c:v>Estonia</c:v>
                </c:pt>
              </c:strCache>
            </c:strRef>
          </c:cat>
          <c:val>
            <c:numRef>
              <c:f>Arkusz1!$D$3:$D$10</c:f>
              <c:numCache>
                <c:formatCode>0</c:formatCode>
                <c:ptCount val="8"/>
                <c:pt idx="0">
                  <c:v>0.65000000000000302</c:v>
                </c:pt>
                <c:pt idx="1">
                  <c:v>4.3499999999999996</c:v>
                </c:pt>
                <c:pt idx="2">
                  <c:v>1.6900000000000051</c:v>
                </c:pt>
                <c:pt idx="3">
                  <c:v>6.1499999999999995</c:v>
                </c:pt>
                <c:pt idx="4">
                  <c:v>3.15</c:v>
                </c:pt>
                <c:pt idx="5">
                  <c:v>2.08</c:v>
                </c:pt>
                <c:pt idx="6">
                  <c:v>0.99</c:v>
                </c:pt>
                <c:pt idx="7">
                  <c:v>1.42</c:v>
                </c:pt>
              </c:numCache>
            </c:numRef>
          </c:val>
        </c:ser>
        <c:ser>
          <c:idx val="2"/>
          <c:order val="2"/>
          <c:tx>
            <c:strRef>
              <c:f>Arkusz1!$E$2</c:f>
              <c:strCache>
                <c:ptCount val="1"/>
                <c:pt idx="0">
                  <c:v>1-30 min.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0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Arkusz1!$B$3:$B$10</c:f>
              <c:strCache>
                <c:ptCount val="8"/>
                <c:pt idx="0">
                  <c:v>Finlandia</c:v>
                </c:pt>
                <c:pt idx="1">
                  <c:v>Węgry</c:v>
                </c:pt>
                <c:pt idx="2">
                  <c:v>Niemcy</c:v>
                </c:pt>
                <c:pt idx="3">
                  <c:v>Słowacja</c:v>
                </c:pt>
                <c:pt idx="4">
                  <c:v>Polska</c:v>
                </c:pt>
                <c:pt idx="5">
                  <c:v>Czechy</c:v>
                </c:pt>
                <c:pt idx="6">
                  <c:v>Szwecja</c:v>
                </c:pt>
                <c:pt idx="7">
                  <c:v>Estonia</c:v>
                </c:pt>
              </c:strCache>
            </c:strRef>
          </c:cat>
          <c:val>
            <c:numRef>
              <c:f>Arkusz1!$E$3:$E$10</c:f>
              <c:numCache>
                <c:formatCode>0</c:formatCode>
                <c:ptCount val="8"/>
                <c:pt idx="0">
                  <c:v>7.37</c:v>
                </c:pt>
                <c:pt idx="1">
                  <c:v>8.19</c:v>
                </c:pt>
                <c:pt idx="2">
                  <c:v>8.27</c:v>
                </c:pt>
                <c:pt idx="3">
                  <c:v>6.95</c:v>
                </c:pt>
                <c:pt idx="4">
                  <c:v>6.8599999999999985</c:v>
                </c:pt>
                <c:pt idx="5">
                  <c:v>6</c:v>
                </c:pt>
                <c:pt idx="6">
                  <c:v>4.5199999999999996</c:v>
                </c:pt>
                <c:pt idx="7">
                  <c:v>3.7600000000000002</c:v>
                </c:pt>
              </c:numCache>
            </c:numRef>
          </c:val>
        </c:ser>
        <c:ser>
          <c:idx val="3"/>
          <c:order val="3"/>
          <c:tx>
            <c:strRef>
              <c:f>Arkusz1!$F$2</c:f>
              <c:strCache>
                <c:ptCount val="1"/>
                <c:pt idx="0">
                  <c:v>31-60 min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Arkusz1!$B$3:$B$10</c:f>
              <c:strCache>
                <c:ptCount val="8"/>
                <c:pt idx="0">
                  <c:v>Finlandia</c:v>
                </c:pt>
                <c:pt idx="1">
                  <c:v>Węgry</c:v>
                </c:pt>
                <c:pt idx="2">
                  <c:v>Niemcy</c:v>
                </c:pt>
                <c:pt idx="3">
                  <c:v>Słowacja</c:v>
                </c:pt>
                <c:pt idx="4">
                  <c:v>Polska</c:v>
                </c:pt>
                <c:pt idx="5">
                  <c:v>Czechy</c:v>
                </c:pt>
                <c:pt idx="6">
                  <c:v>Szwecja</c:v>
                </c:pt>
                <c:pt idx="7">
                  <c:v>Estonia</c:v>
                </c:pt>
              </c:strCache>
            </c:strRef>
          </c:cat>
          <c:val>
            <c:numRef>
              <c:f>Arkusz1!$F$3:$F$10</c:f>
              <c:numCache>
                <c:formatCode>0</c:formatCode>
                <c:ptCount val="8"/>
                <c:pt idx="0">
                  <c:v>15.32</c:v>
                </c:pt>
                <c:pt idx="1">
                  <c:v>12.870000000000006</c:v>
                </c:pt>
                <c:pt idx="2">
                  <c:v>14.61</c:v>
                </c:pt>
                <c:pt idx="3">
                  <c:v>10.01</c:v>
                </c:pt>
                <c:pt idx="4">
                  <c:v>11.52</c:v>
                </c:pt>
                <c:pt idx="5">
                  <c:v>11.32</c:v>
                </c:pt>
                <c:pt idx="6">
                  <c:v>10.26</c:v>
                </c:pt>
                <c:pt idx="7">
                  <c:v>8.01</c:v>
                </c:pt>
              </c:numCache>
            </c:numRef>
          </c:val>
        </c:ser>
        <c:ser>
          <c:idx val="4"/>
          <c:order val="4"/>
          <c:tx>
            <c:strRef>
              <c:f>Arkusz1!$G$2</c:f>
              <c:strCache>
                <c:ptCount val="1"/>
                <c:pt idx="0">
                  <c:v>1-2 godz.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Arkusz1!$B$3:$B$10</c:f>
              <c:strCache>
                <c:ptCount val="8"/>
                <c:pt idx="0">
                  <c:v>Finlandia</c:v>
                </c:pt>
                <c:pt idx="1">
                  <c:v>Węgry</c:v>
                </c:pt>
                <c:pt idx="2">
                  <c:v>Niemcy</c:v>
                </c:pt>
                <c:pt idx="3">
                  <c:v>Słowacja</c:v>
                </c:pt>
                <c:pt idx="4">
                  <c:v>Polska</c:v>
                </c:pt>
                <c:pt idx="5">
                  <c:v>Czechy</c:v>
                </c:pt>
                <c:pt idx="6">
                  <c:v>Szwecja</c:v>
                </c:pt>
                <c:pt idx="7">
                  <c:v>Estonia</c:v>
                </c:pt>
              </c:strCache>
            </c:strRef>
          </c:cat>
          <c:val>
            <c:numRef>
              <c:f>Arkusz1!$G$3:$G$10</c:f>
              <c:numCache>
                <c:formatCode>0</c:formatCode>
                <c:ptCount val="8"/>
                <c:pt idx="0">
                  <c:v>32.660000000000011</c:v>
                </c:pt>
                <c:pt idx="1">
                  <c:v>27.01</c:v>
                </c:pt>
                <c:pt idx="2">
                  <c:v>27.74</c:v>
                </c:pt>
                <c:pt idx="3">
                  <c:v>25.759999999999987</c:v>
                </c:pt>
                <c:pt idx="4">
                  <c:v>27.16</c:v>
                </c:pt>
                <c:pt idx="5">
                  <c:v>27.29</c:v>
                </c:pt>
                <c:pt idx="6">
                  <c:v>22.779999999999987</c:v>
                </c:pt>
                <c:pt idx="7">
                  <c:v>21.77</c:v>
                </c:pt>
              </c:numCache>
            </c:numRef>
          </c:val>
        </c:ser>
        <c:ser>
          <c:idx val="5"/>
          <c:order val="5"/>
          <c:tx>
            <c:strRef>
              <c:f>Arkusz1!$H$2</c:f>
              <c:strCache>
                <c:ptCount val="1"/>
                <c:pt idx="0">
                  <c:v>2-4 godz.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Arkusz1!$B$3:$B$10</c:f>
              <c:strCache>
                <c:ptCount val="8"/>
                <c:pt idx="0">
                  <c:v>Finlandia</c:v>
                </c:pt>
                <c:pt idx="1">
                  <c:v>Węgry</c:v>
                </c:pt>
                <c:pt idx="2">
                  <c:v>Niemcy</c:v>
                </c:pt>
                <c:pt idx="3">
                  <c:v>Słowacja</c:v>
                </c:pt>
                <c:pt idx="4">
                  <c:v>Polska</c:v>
                </c:pt>
                <c:pt idx="5">
                  <c:v>Czechy</c:v>
                </c:pt>
                <c:pt idx="6">
                  <c:v>Szwecja</c:v>
                </c:pt>
                <c:pt idx="7">
                  <c:v>Estonia</c:v>
                </c:pt>
              </c:strCache>
            </c:strRef>
          </c:cat>
          <c:val>
            <c:numRef>
              <c:f>Arkusz1!$H$3:$H$10</c:f>
              <c:numCache>
                <c:formatCode>0</c:formatCode>
                <c:ptCount val="8"/>
                <c:pt idx="0">
                  <c:v>30.43</c:v>
                </c:pt>
                <c:pt idx="1">
                  <c:v>27.09</c:v>
                </c:pt>
                <c:pt idx="2">
                  <c:v>27.12</c:v>
                </c:pt>
                <c:pt idx="3">
                  <c:v>29.610000000000031</c:v>
                </c:pt>
                <c:pt idx="4">
                  <c:v>30.22</c:v>
                </c:pt>
                <c:pt idx="5">
                  <c:v>31.07</c:v>
                </c:pt>
                <c:pt idx="6">
                  <c:v>30.72</c:v>
                </c:pt>
                <c:pt idx="7">
                  <c:v>37.349999999999994</c:v>
                </c:pt>
              </c:numCache>
            </c:numRef>
          </c:val>
        </c:ser>
        <c:ser>
          <c:idx val="6"/>
          <c:order val="6"/>
          <c:tx>
            <c:strRef>
              <c:f>Arkusz1!$I$2</c:f>
              <c:strCache>
                <c:ptCount val="1"/>
                <c:pt idx="0">
                  <c:v>4-6 godz.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Arkusz1!$B$3:$B$10</c:f>
              <c:strCache>
                <c:ptCount val="8"/>
                <c:pt idx="0">
                  <c:v>Finlandia</c:v>
                </c:pt>
                <c:pt idx="1">
                  <c:v>Węgry</c:v>
                </c:pt>
                <c:pt idx="2">
                  <c:v>Niemcy</c:v>
                </c:pt>
                <c:pt idx="3">
                  <c:v>Słowacja</c:v>
                </c:pt>
                <c:pt idx="4">
                  <c:v>Polska</c:v>
                </c:pt>
                <c:pt idx="5">
                  <c:v>Czechy</c:v>
                </c:pt>
                <c:pt idx="6">
                  <c:v>Szwecja</c:v>
                </c:pt>
                <c:pt idx="7">
                  <c:v>Estonia</c:v>
                </c:pt>
              </c:strCache>
            </c:strRef>
          </c:cat>
          <c:val>
            <c:numRef>
              <c:f>Arkusz1!$I$3:$I$10</c:f>
              <c:numCache>
                <c:formatCode>0</c:formatCode>
                <c:ptCount val="8"/>
                <c:pt idx="0">
                  <c:v>9.4500000000000028</c:v>
                </c:pt>
                <c:pt idx="1">
                  <c:v>12.51</c:v>
                </c:pt>
                <c:pt idx="2">
                  <c:v>11.89</c:v>
                </c:pt>
                <c:pt idx="3">
                  <c:v>13.29</c:v>
                </c:pt>
                <c:pt idx="4">
                  <c:v>13.59</c:v>
                </c:pt>
                <c:pt idx="5">
                  <c:v>13.209999999999999</c:v>
                </c:pt>
                <c:pt idx="6">
                  <c:v>17.479999999999986</c:v>
                </c:pt>
                <c:pt idx="7">
                  <c:v>18.670000000000005</c:v>
                </c:pt>
              </c:numCache>
            </c:numRef>
          </c:val>
        </c:ser>
        <c:ser>
          <c:idx val="7"/>
          <c:order val="7"/>
          <c:tx>
            <c:strRef>
              <c:f>Arkusz1!$J$2</c:f>
              <c:strCache>
                <c:ptCount val="1"/>
                <c:pt idx="0">
                  <c:v>więcej niż 6 godz.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Arkusz1!$B$3:$B$10</c:f>
              <c:strCache>
                <c:ptCount val="8"/>
                <c:pt idx="0">
                  <c:v>Finlandia</c:v>
                </c:pt>
                <c:pt idx="1">
                  <c:v>Węgry</c:v>
                </c:pt>
                <c:pt idx="2">
                  <c:v>Niemcy</c:v>
                </c:pt>
                <c:pt idx="3">
                  <c:v>Słowacja</c:v>
                </c:pt>
                <c:pt idx="4">
                  <c:v>Polska</c:v>
                </c:pt>
                <c:pt idx="5">
                  <c:v>Czechy</c:v>
                </c:pt>
                <c:pt idx="6">
                  <c:v>Szwecja</c:v>
                </c:pt>
                <c:pt idx="7">
                  <c:v>Estonia</c:v>
                </c:pt>
              </c:strCache>
            </c:strRef>
          </c:cat>
          <c:val>
            <c:numRef>
              <c:f>Arkusz1!$J$3:$J$10</c:f>
              <c:numCache>
                <c:formatCode>0</c:formatCode>
                <c:ptCount val="8"/>
                <c:pt idx="0">
                  <c:v>4.1099999999999985</c:v>
                </c:pt>
                <c:pt idx="1">
                  <c:v>7.98</c:v>
                </c:pt>
                <c:pt idx="2">
                  <c:v>8.68</c:v>
                </c:pt>
                <c:pt idx="3">
                  <c:v>8.2200000000000024</c:v>
                </c:pt>
                <c:pt idx="4">
                  <c:v>7.51</c:v>
                </c:pt>
                <c:pt idx="5">
                  <c:v>9.02</c:v>
                </c:pt>
                <c:pt idx="6">
                  <c:v>13.25</c:v>
                </c:pt>
                <c:pt idx="7">
                  <c:v>9.02</c:v>
                </c:pt>
              </c:numCache>
            </c:numRef>
          </c:val>
        </c:ser>
        <c:ser>
          <c:idx val="8"/>
          <c:order val="8"/>
          <c:tx>
            <c:strRef>
              <c:f>Arkusz1!$K$2</c:f>
              <c:strCache>
                <c:ptCount val="1"/>
              </c:strCache>
            </c:strRef>
          </c:tx>
          <c:spPr>
            <a:noFill/>
          </c:spPr>
          <c:cat>
            <c:strRef>
              <c:f>Arkusz1!$B$3:$B$10</c:f>
              <c:strCache>
                <c:ptCount val="8"/>
                <c:pt idx="0">
                  <c:v>Finlandia</c:v>
                </c:pt>
                <c:pt idx="1">
                  <c:v>Węgry</c:v>
                </c:pt>
                <c:pt idx="2">
                  <c:v>Niemcy</c:v>
                </c:pt>
                <c:pt idx="3">
                  <c:v>Słowacja</c:v>
                </c:pt>
                <c:pt idx="4">
                  <c:v>Polska</c:v>
                </c:pt>
                <c:pt idx="5">
                  <c:v>Czechy</c:v>
                </c:pt>
                <c:pt idx="6">
                  <c:v>Szwecja</c:v>
                </c:pt>
                <c:pt idx="7">
                  <c:v>Estonia</c:v>
                </c:pt>
              </c:strCache>
            </c:strRef>
          </c:cat>
          <c:val>
            <c:numRef>
              <c:f>Arkusz1!$K$3:$K$10</c:f>
              <c:numCache>
                <c:formatCode>0</c:formatCode>
                <c:ptCount val="8"/>
                <c:pt idx="0">
                  <c:v>56.01</c:v>
                </c:pt>
                <c:pt idx="1">
                  <c:v>52.419999999999987</c:v>
                </c:pt>
                <c:pt idx="2">
                  <c:v>52.309999999999988</c:v>
                </c:pt>
                <c:pt idx="3">
                  <c:v>48.88</c:v>
                </c:pt>
                <c:pt idx="4">
                  <c:v>48.68</c:v>
                </c:pt>
                <c:pt idx="5">
                  <c:v>46.70000000000001</c:v>
                </c:pt>
                <c:pt idx="6">
                  <c:v>38.550000000000004</c:v>
                </c:pt>
                <c:pt idx="7">
                  <c:v>34.96</c:v>
                </c:pt>
              </c:numCache>
            </c:numRef>
          </c:val>
        </c:ser>
        <c:dLbls/>
        <c:gapWidth val="78"/>
        <c:overlap val="100"/>
        <c:axId val="68571904"/>
        <c:axId val="68573440"/>
      </c:barChart>
      <c:catAx>
        <c:axId val="68571904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68573440"/>
        <c:crosses val="autoZero"/>
        <c:auto val="1"/>
        <c:lblAlgn val="ctr"/>
        <c:lblOffset val="100"/>
      </c:catAx>
      <c:valAx>
        <c:axId val="68573440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numFmt formatCode="0%" sourceLinked="1"/>
        <c:majorTickMark val="none"/>
        <c:tickLblPos val="none"/>
        <c:spPr>
          <a:ln>
            <a:noFill/>
          </a:ln>
        </c:spPr>
        <c:crossAx val="68571904"/>
        <c:crosses val="autoZero"/>
        <c:crossBetween val="between"/>
      </c:valAx>
    </c:plotArea>
    <c:legend>
      <c:legendPos val="b"/>
      <c:layout/>
      <c:overlay val="1"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clustered"/>
        <c:ser>
          <c:idx val="0"/>
          <c:order val="0"/>
          <c:cat>
            <c:strRef>
              <c:f>wskazniki!$D$3:$D$26</c:f>
              <c:strCache>
                <c:ptCount val="24"/>
                <c:pt idx="0">
                  <c:v>Japonia</c:v>
                </c:pt>
                <c:pt idx="1">
                  <c:v>Turcja</c:v>
                </c:pt>
                <c:pt idx="2">
                  <c:v>Izrael</c:v>
                </c:pt>
                <c:pt idx="3">
                  <c:v>Urugwaj</c:v>
                </c:pt>
                <c:pt idx="4">
                  <c:v>Macao</c:v>
                </c:pt>
                <c:pt idx="5">
                  <c:v>POLSKA</c:v>
                </c:pt>
                <c:pt idx="6">
                  <c:v>Tajpei</c:v>
                </c:pt>
                <c:pt idx="7">
                  <c:v>Estonia</c:v>
                </c:pt>
                <c:pt idx="8">
                  <c:v>Niemcy</c:v>
                </c:pt>
                <c:pt idx="9">
                  <c:v>Węgry</c:v>
                </c:pt>
                <c:pt idx="10">
                  <c:v>Chile</c:v>
                </c:pt>
                <c:pt idx="11">
                  <c:v>Łotwa</c:v>
                </c:pt>
                <c:pt idx="12">
                  <c:v>Czechy</c:v>
                </c:pt>
                <c:pt idx="13">
                  <c:v>Irlandia</c:v>
                </c:pt>
                <c:pt idx="14">
                  <c:v>Chorwacja</c:v>
                </c:pt>
                <c:pt idx="15">
                  <c:v>Hongkong</c:v>
                </c:pt>
                <c:pt idx="16">
                  <c:v>Słowacja</c:v>
                </c:pt>
                <c:pt idx="17">
                  <c:v>Austria</c:v>
                </c:pt>
                <c:pt idx="18">
                  <c:v>Jordania</c:v>
                </c:pt>
                <c:pt idx="19">
                  <c:v>Grecja</c:v>
                </c:pt>
                <c:pt idx="20">
                  <c:v>Finlandia</c:v>
                </c:pt>
                <c:pt idx="21">
                  <c:v>Nowa Zelandia</c:v>
                </c:pt>
                <c:pt idx="22">
                  <c:v>Szwecja</c:v>
                </c:pt>
                <c:pt idx="23">
                  <c:v>Australia</c:v>
                </c:pt>
              </c:strCache>
            </c:strRef>
          </c:cat>
          <c:val>
            <c:numRef>
              <c:f>wskazniki!$E$3:$E$26</c:f>
              <c:numCache>
                <c:formatCode>General</c:formatCode>
                <c:ptCount val="24"/>
                <c:pt idx="0">
                  <c:v>-0.62466910000000064</c:v>
                </c:pt>
                <c:pt idx="1">
                  <c:v>-0.42722940000000031</c:v>
                </c:pt>
                <c:pt idx="2">
                  <c:v>-0.35326060000000031</c:v>
                </c:pt>
                <c:pt idx="3">
                  <c:v>-0.32986610000000216</c:v>
                </c:pt>
                <c:pt idx="4">
                  <c:v>-0.28353540000000005</c:v>
                </c:pt>
                <c:pt idx="5">
                  <c:v>-0.24282930000000041</c:v>
                </c:pt>
                <c:pt idx="6">
                  <c:v>-0.22618630000000001</c:v>
                </c:pt>
                <c:pt idx="7">
                  <c:v>-0.14212520000000001</c:v>
                </c:pt>
                <c:pt idx="8">
                  <c:v>-0.13423379999999999</c:v>
                </c:pt>
                <c:pt idx="9">
                  <c:v>-0.13174900000000073</c:v>
                </c:pt>
                <c:pt idx="10">
                  <c:v>-0.11920540000000029</c:v>
                </c:pt>
                <c:pt idx="11">
                  <c:v>-0.10636470000000041</c:v>
                </c:pt>
                <c:pt idx="12">
                  <c:v>-8.8724900000000759E-2</c:v>
                </c:pt>
                <c:pt idx="13">
                  <c:v>-7.2250800000000004E-2</c:v>
                </c:pt>
                <c:pt idx="14">
                  <c:v>-1.66193E-2</c:v>
                </c:pt>
                <c:pt idx="15">
                  <c:v>-5.9600000000000234E-4</c:v>
                </c:pt>
                <c:pt idx="16">
                  <c:v>4.5294399999999999E-2</c:v>
                </c:pt>
                <c:pt idx="17">
                  <c:v>9.5807900000000043E-2</c:v>
                </c:pt>
                <c:pt idx="18">
                  <c:v>0.13197010000000001</c:v>
                </c:pt>
                <c:pt idx="19">
                  <c:v>0.1736578</c:v>
                </c:pt>
                <c:pt idx="20">
                  <c:v>0.27961090000000038</c:v>
                </c:pt>
                <c:pt idx="21">
                  <c:v>0.34621750000000001</c:v>
                </c:pt>
                <c:pt idx="22">
                  <c:v>0.35001280000000135</c:v>
                </c:pt>
                <c:pt idx="23">
                  <c:v>0.75542570000000064</c:v>
                </c:pt>
              </c:numCache>
            </c:numRef>
          </c:val>
        </c:ser>
        <c:dLbls/>
        <c:gapWidth val="76"/>
        <c:axId val="68610688"/>
        <c:axId val="70123904"/>
      </c:barChart>
      <c:catAx>
        <c:axId val="68610688"/>
        <c:scaling>
          <c:orientation val="minMax"/>
        </c:scaling>
        <c:axPos val="b"/>
        <c:numFmt formatCode="General" sourceLinked="0"/>
        <c:tickLblPos val="low"/>
        <c:txPr>
          <a:bodyPr/>
          <a:lstStyle/>
          <a:p>
            <a:pPr>
              <a:defRPr sz="900"/>
            </a:pPr>
            <a:endParaRPr lang="pl-PL"/>
          </a:p>
        </c:txPr>
        <c:crossAx val="70123904"/>
        <c:crosses val="autoZero"/>
        <c:auto val="1"/>
        <c:lblAlgn val="ctr"/>
        <c:lblOffset val="100"/>
      </c:catAx>
      <c:valAx>
        <c:axId val="70123904"/>
        <c:scaling>
          <c:orientation val="minMax"/>
          <c:max val="1.5"/>
          <c:min val="-1.5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średnia wartość wskaźnika</a:t>
                </a:r>
              </a:p>
            </c:rich>
          </c:tx>
          <c:layout/>
        </c:title>
        <c:numFmt formatCode="General" sourceLinked="1"/>
        <c:tickLblPos val="nextTo"/>
        <c:crossAx val="68610688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092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829807F7-F694-4319-85BC-929BEBBDC387}" type="datetimeFigureOut">
              <a:rPr lang="pl-PL" smtClean="0"/>
              <a:pPr/>
              <a:t>2014-06-17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160" y="4714653"/>
            <a:ext cx="5439355" cy="4466756"/>
          </a:xfrm>
          <a:prstGeom prst="rect">
            <a:avLst/>
          </a:prstGeom>
        </p:spPr>
        <p:txBody>
          <a:bodyPr vert="horz" lIns="88203" tIns="44102" rIns="88203" bIns="44102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092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116E4DE5-A0C2-4EA1-B6B3-E2584DD179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9636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9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DE5-A0C2-4EA1-B6B3-E2584DD179D3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77538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DE5-A0C2-4EA1-B6B3-E2584DD179D3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80423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DE5-A0C2-4EA1-B6B3-E2584DD179D3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42249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DE5-A0C2-4EA1-B6B3-E2584DD179D3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00167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870" lvl="1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DE5-A0C2-4EA1-B6B3-E2584DD179D3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1812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DE5-A0C2-4EA1-B6B3-E2584DD179D3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7222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DE5-A0C2-4EA1-B6B3-E2584DD179D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7192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DE5-A0C2-4EA1-B6B3-E2584DD179D3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24659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DE5-A0C2-4EA1-B6B3-E2584DD179D3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22804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DE5-A0C2-4EA1-B6B3-E2584DD179D3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2770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DE5-A0C2-4EA1-B6B3-E2584DD179D3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96055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DE5-A0C2-4EA1-B6B3-E2584DD179D3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82971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DE5-A0C2-4EA1-B6B3-E2584DD179D3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10772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DE5-A0C2-4EA1-B6B3-E2584DD179D3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1609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6476" y="1476376"/>
            <a:ext cx="6696075" cy="4392613"/>
          </a:xfrm>
        </p:spPr>
        <p:txBody>
          <a:bodyPr/>
          <a:lstStyle>
            <a:lvl1pPr>
              <a:defRPr sz="2900"/>
            </a:lvl1pPr>
          </a:lstStyle>
          <a:p>
            <a:r>
              <a:rPr lang="pt-PT"/>
              <a:t>Kliknij, aby edytować styl wzorca tytułu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46476" y="6156325"/>
            <a:ext cx="6696075" cy="419100"/>
          </a:xfrm>
        </p:spPr>
        <p:txBody>
          <a:bodyPr/>
          <a:lstStyle>
            <a:lvl1pPr>
              <a:defRPr sz="1000"/>
            </a:lvl1pPr>
          </a:lstStyle>
          <a:p>
            <a:r>
              <a:rPr lang="pt-PT"/>
              <a:t>Kliknij, aby edytować styl wzorca podtytułu</a:t>
            </a:r>
          </a:p>
        </p:txBody>
      </p:sp>
    </p:spTree>
  </p:cSld>
  <p:clrMapOvr>
    <a:masterClrMapping/>
  </p:clrMapOvr>
  <p:transition advClick="0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advClick="0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145464" y="323850"/>
            <a:ext cx="2012950" cy="60483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106613" y="323850"/>
            <a:ext cx="5886450" cy="60483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advClick="0" advTm="8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38389" y="2349500"/>
            <a:ext cx="7353325" cy="1620838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  <p:transition advClick="0" advTm="8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9" y="303214"/>
            <a:ext cx="9623425" cy="1260475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4989" y="1763713"/>
            <a:ext cx="9623425" cy="4991100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4551" y="4859339"/>
            <a:ext cx="9090025" cy="1501775"/>
          </a:xfrm>
          <a:prstGeom prst="rect">
            <a:avLst/>
          </a:prstGeom>
        </p:spPr>
        <p:txBody>
          <a:bodyPr lIns="91424" tIns="45712" rIns="91424" bIns="45712"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4551" y="3205164"/>
            <a:ext cx="9090025" cy="1654175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100"/>
            </a:lvl1pPr>
            <a:lvl2pPr marL="457120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7" indent="0">
              <a:buNone/>
              <a:defRPr sz="1400"/>
            </a:lvl6pPr>
            <a:lvl7pPr marL="2742716" indent="0">
              <a:buNone/>
              <a:defRPr sz="1400"/>
            </a:lvl7pPr>
            <a:lvl8pPr marL="3199836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advClick="0" advTm="8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9" y="303214"/>
            <a:ext cx="9623425" cy="1260475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4989" y="1763713"/>
            <a:ext cx="4735512" cy="49911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advClick="0" advTm="8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9" y="303214"/>
            <a:ext cx="9623425" cy="126047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4989" y="1692276"/>
            <a:ext cx="4724400" cy="704850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400" b="1"/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4989" y="2397126"/>
            <a:ext cx="4724400" cy="4357688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32426" y="1692276"/>
            <a:ext cx="4725988" cy="704850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400" b="1"/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32426" y="2397126"/>
            <a:ext cx="4725988" cy="4357688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advClick="0" advTm="8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9" y="303214"/>
            <a:ext cx="9623425" cy="1260475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 advClick="0" advTm="8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8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1626"/>
            <a:ext cx="3517901" cy="1281113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21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81476" y="301625"/>
            <a:ext cx="5976938" cy="6453188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988" y="1582739"/>
            <a:ext cx="3517901" cy="5172075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/>
            </a:lvl1pPr>
            <a:lvl2pPr marL="457120" indent="0">
              <a:buNone/>
              <a:defRPr sz="13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7" indent="0">
              <a:buNone/>
              <a:defRPr sz="900"/>
            </a:lvl6pPr>
            <a:lvl7pPr marL="2742716" indent="0">
              <a:buNone/>
              <a:defRPr sz="900"/>
            </a:lvl7pPr>
            <a:lvl8pPr marL="3199836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advClick="0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advClick="0" advTm="8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5501" y="5292725"/>
            <a:ext cx="6416675" cy="625475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21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95501" y="676275"/>
            <a:ext cx="6416675" cy="4535488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3200"/>
            </a:lvl1pPr>
            <a:lvl2pPr marL="457120" indent="0">
              <a:buNone/>
              <a:defRPr sz="2900"/>
            </a:lvl2pPr>
            <a:lvl3pPr marL="914239" indent="0">
              <a:buNone/>
              <a:defRPr sz="2400"/>
            </a:lvl3pPr>
            <a:lvl4pPr marL="1371358" indent="0">
              <a:buNone/>
              <a:defRPr sz="2100"/>
            </a:lvl4pPr>
            <a:lvl5pPr marL="1828477" indent="0">
              <a:buNone/>
              <a:defRPr sz="2100"/>
            </a:lvl5pPr>
            <a:lvl6pPr marL="2285597" indent="0">
              <a:buNone/>
              <a:defRPr sz="2100"/>
            </a:lvl6pPr>
            <a:lvl7pPr marL="2742716" indent="0">
              <a:buNone/>
              <a:defRPr sz="2100"/>
            </a:lvl7pPr>
            <a:lvl8pPr marL="3199836" indent="0">
              <a:buNone/>
              <a:defRPr sz="2100"/>
            </a:lvl8pPr>
            <a:lvl9pPr marL="3656954" indent="0">
              <a:buNone/>
              <a:defRPr sz="21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5501" y="5918201"/>
            <a:ext cx="6416675" cy="887413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/>
            </a:lvl1pPr>
            <a:lvl2pPr marL="457120" indent="0">
              <a:buNone/>
              <a:defRPr sz="13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7" indent="0">
              <a:buNone/>
              <a:defRPr sz="900"/>
            </a:lvl6pPr>
            <a:lvl7pPr marL="2742716" indent="0">
              <a:buNone/>
              <a:defRPr sz="900"/>
            </a:lvl7pPr>
            <a:lvl8pPr marL="3199836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advClick="0" advTm="8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9" y="303214"/>
            <a:ext cx="9623425" cy="1260475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4989" y="1763713"/>
            <a:ext cx="9623425" cy="4991100"/>
          </a:xfrm>
          <a:prstGeom prst="rect">
            <a:avLst/>
          </a:prstGeom>
        </p:spPr>
        <p:txBody>
          <a:bodyPr vert="eaVert" lIns="91424" tIns="45712" rIns="91424" bIns="45712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advClick="0" advTm="8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753350" y="303214"/>
            <a:ext cx="2405063" cy="6451600"/>
          </a:xfrm>
          <a:prstGeom prst="rect">
            <a:avLst/>
          </a:prstGeom>
        </p:spPr>
        <p:txBody>
          <a:bodyPr vert="eaVert" lIns="91424" tIns="45712" rIns="91424" bIns="45712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4989" y="303214"/>
            <a:ext cx="7065962" cy="6451600"/>
          </a:xfrm>
          <a:prstGeom prst="rect">
            <a:avLst/>
          </a:prstGeom>
        </p:spPr>
        <p:txBody>
          <a:bodyPr vert="eaVert" lIns="91424" tIns="45712" rIns="91424" bIns="45712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advClick="0" advTm="8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04010" y="4284719"/>
            <a:ext cx="7485380" cy="1932323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534671" y="7008175"/>
            <a:ext cx="2495127" cy="40256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45E909A8-9FC0-4F09-9303-FACF7AF82C91}" type="datetimeFigureOut">
              <a:rPr lang="pl-PL" smtClean="0"/>
              <a:pPr/>
              <a:t>2014-06-17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653582" y="7008175"/>
            <a:ext cx="3386243" cy="402567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663603" y="7008175"/>
            <a:ext cx="2495127" cy="40256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F40CD03F-DFC4-47CB-A6C9-371B0561B5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4551" y="4859339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4551" y="3205164"/>
            <a:ext cx="9090025" cy="1654175"/>
          </a:xfrm>
        </p:spPr>
        <p:txBody>
          <a:bodyPr anchor="b"/>
          <a:lstStyle>
            <a:lvl1pPr marL="0" indent="0">
              <a:buNone/>
              <a:defRPr sz="2100"/>
            </a:lvl1pPr>
            <a:lvl2pPr marL="457120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7" indent="0">
              <a:buNone/>
              <a:defRPr sz="1400"/>
            </a:lvl6pPr>
            <a:lvl7pPr marL="2742716" indent="0">
              <a:buNone/>
              <a:defRPr sz="1400"/>
            </a:lvl7pPr>
            <a:lvl8pPr marL="3199836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advClick="0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06613" y="1187450"/>
            <a:ext cx="3949700" cy="5184775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8713" y="1187450"/>
            <a:ext cx="3949700" cy="5184775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advClick="0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06341" y="303214"/>
            <a:ext cx="805207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4989" y="1692276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4989" y="2397126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32426" y="1692276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32426" y="2397126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advClick="0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 advClick="0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1626"/>
            <a:ext cx="3517901" cy="12811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81476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988" y="1582739"/>
            <a:ext cx="3517901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3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7" indent="0">
              <a:buNone/>
              <a:defRPr sz="900"/>
            </a:lvl6pPr>
            <a:lvl7pPr marL="2742716" indent="0">
              <a:buNone/>
              <a:defRPr sz="900"/>
            </a:lvl7pPr>
            <a:lvl8pPr marL="3199836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advClick="0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5501" y="5292725"/>
            <a:ext cx="64166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95501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120" indent="0">
              <a:buNone/>
              <a:defRPr sz="2900"/>
            </a:lvl2pPr>
            <a:lvl3pPr marL="914239" indent="0">
              <a:buNone/>
              <a:defRPr sz="2400"/>
            </a:lvl3pPr>
            <a:lvl4pPr marL="1371358" indent="0">
              <a:buNone/>
              <a:defRPr sz="2100"/>
            </a:lvl4pPr>
            <a:lvl5pPr marL="1828477" indent="0">
              <a:buNone/>
              <a:defRPr sz="2100"/>
            </a:lvl5pPr>
            <a:lvl6pPr marL="2285597" indent="0">
              <a:buNone/>
              <a:defRPr sz="2100"/>
            </a:lvl6pPr>
            <a:lvl7pPr marL="2742716" indent="0">
              <a:buNone/>
              <a:defRPr sz="2100"/>
            </a:lvl7pPr>
            <a:lvl8pPr marL="3199836" indent="0">
              <a:buNone/>
              <a:defRPr sz="2100"/>
            </a:lvl8pPr>
            <a:lvl9pPr marL="3656954" indent="0">
              <a:buNone/>
              <a:defRPr sz="21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5501" y="5918201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3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7" indent="0">
              <a:buNone/>
              <a:defRPr sz="900"/>
            </a:lvl6pPr>
            <a:lvl7pPr marL="2742716" indent="0">
              <a:buNone/>
              <a:defRPr sz="900"/>
            </a:lvl7pPr>
            <a:lvl8pPr marL="3199836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advClick="0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1651" y="539751"/>
            <a:ext cx="7116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54314" y="1187450"/>
            <a:ext cx="74041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Kliknij, aby edytować style wzorca tekstu</a:t>
            </a:r>
          </a:p>
          <a:p>
            <a:pPr lvl="1"/>
            <a:r>
              <a:rPr lang="pt-PT" smtClean="0"/>
              <a:t>Drugi pozio</a:t>
            </a:r>
            <a:r>
              <a:rPr lang="pl-PL" smtClean="0"/>
              <a:t>m</a:t>
            </a:r>
            <a:endParaRPr lang="pt-P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advClick="0" advTm="8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12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239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358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477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50000"/>
        </a:spcAft>
        <a:buClr>
          <a:srgbClr val="F58220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65055" indent="-285700" algn="l" rtl="0" eaLnBrk="0" fontAlgn="base" hangingPunct="0">
        <a:spcBef>
          <a:spcPct val="50000"/>
        </a:spcBef>
        <a:spcAft>
          <a:spcPct val="50000"/>
        </a:spcAft>
        <a:buClr>
          <a:srgbClr val="F58220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233270" indent="-22856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41186" indent="-22856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037" indent="-22856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156" indent="-22856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276" indent="-22856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8396" indent="-22856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5514" indent="-22856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617913" y="4711700"/>
            <a:ext cx="680085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pl-PL" sz="1400" b="1" dirty="0">
                <a:cs typeface="Arial" charset="0"/>
              </a:rPr>
              <a:t>„</a:t>
            </a:r>
            <a:r>
              <a:rPr lang="pl-PL" sz="1400" b="1" dirty="0"/>
              <a:t>Badanie jakości i efektywności edukacji oraz instytucjonalizacja </a:t>
            </a:r>
            <a:br>
              <a:rPr lang="pl-PL" sz="1400" b="1" dirty="0"/>
            </a:br>
            <a:r>
              <a:rPr lang="pl-PL" sz="1400" b="1" dirty="0"/>
              <a:t>zaplecza badawczego</a:t>
            </a:r>
            <a:r>
              <a:rPr lang="pl-PL" sz="1400" b="1" dirty="0">
                <a:cs typeface="Arial" charset="0"/>
              </a:rPr>
              <a:t>”</a:t>
            </a:r>
            <a:endParaRPr lang="pl-PL" sz="1400" dirty="0">
              <a:cs typeface="Arial" charset="0"/>
            </a:endParaRPr>
          </a:p>
          <a:p>
            <a:pPr eaLnBrk="0" hangingPunct="0">
              <a:defRPr/>
            </a:pPr>
            <a:endParaRPr lang="pl-PL" sz="1400" i="1" dirty="0">
              <a:cs typeface="Arial" charset="0"/>
            </a:endParaRPr>
          </a:p>
          <a:p>
            <a:pPr eaLnBrk="0" hangingPunct="0">
              <a:defRPr/>
            </a:pPr>
            <a:r>
              <a:rPr lang="pl-PL" sz="1300" i="1" dirty="0">
                <a:cs typeface="Arial" charset="0"/>
              </a:rPr>
              <a:t>Projekt współfinansowany ze środków Unii Europejskiej w ramach Europejskiego </a:t>
            </a:r>
            <a:br>
              <a:rPr lang="pl-PL" sz="1300" i="1" dirty="0">
                <a:cs typeface="Arial" charset="0"/>
              </a:rPr>
            </a:br>
            <a:r>
              <a:rPr lang="pl-PL" sz="1300" i="1" dirty="0">
                <a:cs typeface="Arial" charset="0"/>
              </a:rPr>
              <a:t>Funduszu Społecznego</a:t>
            </a:r>
            <a:endParaRPr lang="pl-PL" sz="1300" dirty="0">
              <a:cs typeface="Arial" charset="0"/>
            </a:endParaRPr>
          </a:p>
          <a:p>
            <a:pPr eaLnBrk="0" hangingPunct="0">
              <a:defRPr/>
            </a:pPr>
            <a:endParaRPr lang="pl-PL" sz="1300" dirty="0">
              <a:cs typeface="Arial" charset="0"/>
            </a:endParaRPr>
          </a:p>
          <a:p>
            <a:pPr eaLnBrk="0" hangingPunct="0">
              <a:defRPr/>
            </a:pPr>
            <a:r>
              <a:rPr lang="pl-PL" sz="1300" b="1" dirty="0">
                <a:cs typeface="Arial" charset="0"/>
              </a:rPr>
              <a:t>Instytut Badań Edukacyjnych</a:t>
            </a:r>
          </a:p>
          <a:p>
            <a:pPr eaLnBrk="0" hangingPunct="0">
              <a:defRPr/>
            </a:pPr>
            <a:r>
              <a:rPr lang="pl-PL" sz="1300" dirty="0">
                <a:cs typeface="Arial" charset="0"/>
              </a:rPr>
              <a:t>ul. </a:t>
            </a:r>
            <a:r>
              <a:rPr lang="pl-PL" sz="1300" dirty="0" err="1">
                <a:cs typeface="Arial" charset="0"/>
              </a:rPr>
              <a:t>Górczewska</a:t>
            </a:r>
            <a:r>
              <a:rPr lang="pl-PL" sz="1300" dirty="0">
                <a:cs typeface="Arial" charset="0"/>
              </a:rPr>
              <a:t> 8, 01-180 Warszawa</a:t>
            </a:r>
          </a:p>
          <a:p>
            <a:pPr eaLnBrk="0" hangingPunct="0">
              <a:defRPr/>
            </a:pPr>
            <a:r>
              <a:rPr lang="pl-PL" sz="1300" dirty="0">
                <a:cs typeface="Arial" charset="0"/>
              </a:rPr>
              <a:t>tel.: (22) 241 71 00, e-mail: </a:t>
            </a:r>
            <a:r>
              <a:rPr lang="pl-PL" sz="1300" u="sng" dirty="0" err="1">
                <a:solidFill>
                  <a:srgbClr val="F58220"/>
                </a:solidFill>
                <a:cs typeface="Arial" charset="0"/>
              </a:rPr>
              <a:t>ibe@ibe.edu.pl</a:t>
            </a:r>
            <a:endParaRPr lang="pl-PL" sz="1300" u="sng" dirty="0">
              <a:solidFill>
                <a:srgbClr val="F5822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6" r:id="rId12"/>
  </p:sldLayoutIdLst>
  <p:transition advClick="0" advTm="8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40" indent="-34284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2799" indent="-2285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917" indent="-22856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057037" indent="-22856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14156" indent="-2285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971276" indent="-2285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28396" indent="-2285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85514" indent="-2285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4266580" y="1116335"/>
            <a:ext cx="50405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239" eaLnBrk="0" hangingPunct="0">
              <a:lnSpc>
                <a:spcPts val="3999"/>
              </a:lnSpc>
            </a:pPr>
            <a:endParaRPr lang="pl-PL" sz="4000" b="1" kern="0" dirty="0">
              <a:solidFill>
                <a:schemeClr val="accent1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186460" y="1908423"/>
            <a:ext cx="7506940" cy="415496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l-PL" sz="4400" b="1" dirty="0">
                <a:solidFill>
                  <a:schemeClr val="accent1"/>
                </a:solidFill>
                <a:latin typeface="Myriad Pro" pitchFamily="34" charset="0"/>
                <a:cs typeface="Calibri" pitchFamily="34" charset="0"/>
              </a:rPr>
              <a:t>Nowe technologie</a:t>
            </a:r>
            <a:br>
              <a:rPr lang="pl-PL" sz="4400" b="1" dirty="0">
                <a:solidFill>
                  <a:schemeClr val="accent1"/>
                </a:solidFill>
                <a:latin typeface="Myriad Pro" pitchFamily="34" charset="0"/>
                <a:cs typeface="Calibri" pitchFamily="34" charset="0"/>
              </a:rPr>
            </a:br>
            <a:r>
              <a:rPr lang="pl-PL" sz="4400" b="1" dirty="0">
                <a:solidFill>
                  <a:schemeClr val="accent1"/>
                </a:solidFill>
                <a:latin typeface="Myriad Pro" pitchFamily="34" charset="0"/>
                <a:cs typeface="Calibri" pitchFamily="34" charset="0"/>
              </a:rPr>
              <a:t>w edukacji </a:t>
            </a:r>
            <a:endParaRPr lang="pl-PL" sz="4400" b="1" dirty="0" smtClean="0">
              <a:solidFill>
                <a:schemeClr val="accent1"/>
              </a:solidFill>
              <a:latin typeface="Myriad Pro" pitchFamily="34" charset="0"/>
              <a:cs typeface="Calibri" pitchFamily="34" charset="0"/>
            </a:endParaRPr>
          </a:p>
          <a:p>
            <a:endParaRPr lang="pl-PL" sz="4400" b="1" dirty="0" smtClean="0">
              <a:solidFill>
                <a:schemeClr val="accent1"/>
              </a:solidFill>
              <a:latin typeface="Myriad Pro" pitchFamily="34" charset="0"/>
              <a:cs typeface="Calibri" pitchFamily="34" charset="0"/>
            </a:endParaRPr>
          </a:p>
          <a:p>
            <a:r>
              <a:rPr lang="pl-PL" sz="4400" b="1" dirty="0" smtClean="0">
                <a:solidFill>
                  <a:schemeClr val="accent1"/>
                </a:solidFill>
                <a:latin typeface="Myriad Pro" pitchFamily="34" charset="0"/>
                <a:cs typeface="Calibri" pitchFamily="34" charset="0"/>
              </a:rPr>
              <a:t>Pomagają czy szkodzą?</a:t>
            </a:r>
          </a:p>
          <a:p>
            <a:r>
              <a:rPr lang="pl-PL" sz="4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4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</a:br>
            <a:endParaRPr lang="pl-PL" sz="4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69815" y="238607"/>
            <a:ext cx="7704856" cy="70787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l-PL" sz="4000" b="1" dirty="0" smtClean="0">
                <a:solidFill>
                  <a:schemeClr val="accent1"/>
                </a:solidFill>
                <a:latin typeface="Myriad Pro" pitchFamily="34" charset="0"/>
                <a:cs typeface="Calibri" pitchFamily="34" charset="0"/>
              </a:rPr>
              <a:t>Sprzeczności</a:t>
            </a:r>
            <a:endParaRPr lang="pl-PL" sz="4000" b="1" dirty="0">
              <a:solidFill>
                <a:schemeClr val="accent1"/>
              </a:solidFill>
              <a:latin typeface="Myriad Pro" pitchFamily="34" charset="0"/>
              <a:cs typeface="Calibri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6008" y="1548383"/>
            <a:ext cx="7646005" cy="47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5566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69815" y="238607"/>
            <a:ext cx="7704856" cy="70787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l-PL" sz="4000" b="1" dirty="0" smtClean="0">
                <a:solidFill>
                  <a:schemeClr val="accent1"/>
                </a:solidFill>
                <a:latin typeface="Myriad Pro" pitchFamily="34" charset="0"/>
                <a:cs typeface="Calibri" pitchFamily="34" charset="0"/>
              </a:rPr>
              <a:t>Mechanizm gry</a:t>
            </a:r>
            <a:endParaRPr lang="pl-PL" sz="4000" b="1" dirty="0">
              <a:solidFill>
                <a:schemeClr val="accent1"/>
              </a:solidFill>
              <a:latin typeface="Myriad Pro" pitchFamily="34" charset="0"/>
              <a:cs typeface="Calibri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1036" y="1620391"/>
            <a:ext cx="804610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919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69814" y="238607"/>
            <a:ext cx="8317446" cy="70787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l-PL" sz="4000" b="1" dirty="0" smtClean="0">
                <a:solidFill>
                  <a:schemeClr val="accent1"/>
                </a:solidFill>
                <a:latin typeface="Myriad Pro" pitchFamily="34" charset="0"/>
                <a:cs typeface="Calibri" pitchFamily="34" charset="0"/>
              </a:rPr>
              <a:t>Pozytywne konsekwencje grania</a:t>
            </a:r>
            <a:endParaRPr lang="pl-PL" sz="4000" b="1" dirty="0">
              <a:solidFill>
                <a:schemeClr val="accent1"/>
              </a:solidFill>
              <a:latin typeface="Myriad Pro" pitchFamily="34" charset="0"/>
              <a:cs typeface="Calibri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5053" y="946477"/>
            <a:ext cx="8107135" cy="583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4751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69814" y="238607"/>
            <a:ext cx="8317446" cy="70787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l-PL" sz="4000" b="1" dirty="0" smtClean="0">
                <a:solidFill>
                  <a:schemeClr val="accent1"/>
                </a:solidFill>
                <a:latin typeface="Myriad Pro" pitchFamily="34" charset="0"/>
                <a:cs typeface="Calibri" pitchFamily="34" charset="0"/>
              </a:rPr>
              <a:t>Negatywne konsekwencje grania</a:t>
            </a:r>
            <a:endParaRPr lang="pl-PL" sz="4000" b="1" dirty="0">
              <a:solidFill>
                <a:schemeClr val="accent1"/>
              </a:solidFill>
              <a:latin typeface="Myriad Pro" pitchFamily="34" charset="0"/>
              <a:cs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2178" y="1980431"/>
            <a:ext cx="8855082" cy="42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5138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029509" y="177888"/>
            <a:ext cx="8515052" cy="70787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l-PL" sz="4000" b="1" dirty="0" smtClean="0">
                <a:solidFill>
                  <a:schemeClr val="accent1"/>
                </a:solidFill>
                <a:latin typeface="Myriad Pro" pitchFamily="34" charset="0"/>
                <a:cs typeface="Calibri" pitchFamily="34" charset="0"/>
              </a:rPr>
              <a:t>Epoka internetowa</a:t>
            </a:r>
            <a:endParaRPr lang="pl-PL" sz="4000" b="1" dirty="0">
              <a:solidFill>
                <a:schemeClr val="accent1"/>
              </a:solidFill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029509" y="828303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latin typeface="Myriad Pro Light" pitchFamily="34" charset="0"/>
              </a:rPr>
              <a:t>dostęp 15 latków do </a:t>
            </a:r>
            <a:r>
              <a:rPr lang="pl-PL" sz="1800" dirty="0">
                <a:latin typeface="Myriad Pro Light" pitchFamily="34" charset="0"/>
              </a:rPr>
              <a:t>I</a:t>
            </a:r>
            <a:r>
              <a:rPr lang="pl-PL" sz="1800" dirty="0" smtClean="0">
                <a:latin typeface="Myriad Pro Light" pitchFamily="34" charset="0"/>
              </a:rPr>
              <a:t>nternetu</a:t>
            </a:r>
            <a:endParaRPr lang="pl-PL" sz="1800" dirty="0">
              <a:latin typeface="Myriad Pro Light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3231" y="1836415"/>
            <a:ext cx="7762318" cy="42484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34332" y="173857"/>
            <a:ext cx="8659068" cy="70787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l-PL" sz="4000" b="1" dirty="0" smtClean="0">
                <a:solidFill>
                  <a:schemeClr val="accent1"/>
                </a:solidFill>
                <a:latin typeface="Myriad Pro" pitchFamily="34" charset="0"/>
                <a:cs typeface="Calibri" pitchFamily="34" charset="0"/>
              </a:rPr>
              <a:t>Dostęp do </a:t>
            </a:r>
            <a:r>
              <a:rPr lang="pl-PL" sz="4000" b="1" dirty="0">
                <a:solidFill>
                  <a:schemeClr val="accent1"/>
                </a:solidFill>
                <a:latin typeface="Myriad Pro" pitchFamily="34" charset="0"/>
                <a:cs typeface="Calibri" pitchFamily="34" charset="0"/>
              </a:rPr>
              <a:t>I</a:t>
            </a:r>
            <a:r>
              <a:rPr lang="pl-PL" sz="4000" b="1" dirty="0" smtClean="0">
                <a:solidFill>
                  <a:schemeClr val="accent1"/>
                </a:solidFill>
                <a:latin typeface="Myriad Pro" pitchFamily="34" charset="0"/>
                <a:cs typeface="Calibri" pitchFamily="34" charset="0"/>
              </a:rPr>
              <a:t>nternetu</a:t>
            </a:r>
            <a:endParaRPr lang="pl-PL" sz="4000" b="1" dirty="0">
              <a:solidFill>
                <a:schemeClr val="accent1"/>
              </a:solidFill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062995" y="82103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latin typeface="Myriad Pro Light" pitchFamily="34" charset="0"/>
              </a:rPr>
              <a:t>Odsetek 15-latków z wybranych krajów deklarujących dostęp do Internetu w domu (w proc.).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7160051"/>
              </p:ext>
            </p:extLst>
          </p:nvPr>
        </p:nvGraphicFramePr>
        <p:xfrm>
          <a:off x="2034333" y="1764406"/>
          <a:ext cx="7776862" cy="4176466"/>
        </p:xfrm>
        <a:graphic>
          <a:graphicData uri="http://schemas.openxmlformats.org/drawingml/2006/table">
            <a:tbl>
              <a:tblPr firstRow="1" firstCol="1">
                <a:tableStyleId>{3B4B98B0-60AC-42C2-AFA5-B58CD77FA1E5}</a:tableStyleId>
              </a:tblPr>
              <a:tblGrid>
                <a:gridCol w="1453556"/>
                <a:gridCol w="1485375"/>
                <a:gridCol w="1346381"/>
                <a:gridCol w="1163850"/>
                <a:gridCol w="1163850"/>
                <a:gridCol w="1163850"/>
              </a:tblGrid>
              <a:tr h="596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Myriad Pro" pitchFamily="34" charset="0"/>
                        </a:rPr>
                        <a:t> 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2000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2003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2006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Myriad Pro" pitchFamily="34" charset="0"/>
                        </a:rPr>
                        <a:t>2009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2012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6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Myriad Pro" pitchFamily="34" charset="0"/>
                        </a:rPr>
                        <a:t>Czechy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Myriad Pro" pitchFamily="34" charset="0"/>
                        </a:rPr>
                        <a:t>15%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Myriad Pro" pitchFamily="34" charset="0"/>
                        </a:rPr>
                        <a:t>49%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66%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92%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97%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6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Niemcy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40%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Myriad Pro" pitchFamily="34" charset="0"/>
                        </a:rPr>
                        <a:t>73%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87%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96%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99%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6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Finlandia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55%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Myriad Pro" pitchFamily="34" charset="0"/>
                        </a:rPr>
                        <a:t>77%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Myriad Pro" pitchFamily="34" charset="0"/>
                        </a:rPr>
                        <a:t>93%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99%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100%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6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Węgry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13%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26%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Myriad Pro" pitchFamily="34" charset="0"/>
                        </a:rPr>
                        <a:t>51%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Myriad Pro" pitchFamily="34" charset="0"/>
                        </a:rPr>
                        <a:t>86%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93,5%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6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Myriad Pro" pitchFamily="34" charset="0"/>
                        </a:rPr>
                        <a:t>Polska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Myriad Pro" pitchFamily="34" charset="0"/>
                        </a:rPr>
                        <a:t>19%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Myriad Pro" pitchFamily="34" charset="0"/>
                        </a:rPr>
                        <a:t>34%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Myriad Pro" pitchFamily="34" charset="0"/>
                        </a:rPr>
                        <a:t>51%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Myriad Pro" pitchFamily="34" charset="0"/>
                        </a:rPr>
                        <a:t>85%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Myriad Pro" pitchFamily="34" charset="0"/>
                        </a:rPr>
                        <a:t>95%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8220"/>
                    </a:solidFill>
                  </a:tcPr>
                </a:tc>
              </a:tr>
              <a:tr h="596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Szwecja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83%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Myriad Pro" pitchFamily="34" charset="0"/>
                        </a:rPr>
                        <a:t>90%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Myriad Pro" pitchFamily="34" charset="0"/>
                        </a:rPr>
                        <a:t>97%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Myriad Pro" pitchFamily="34" charset="0"/>
                        </a:rPr>
                        <a:t>98%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Myriad Pro" pitchFamily="34" charset="0"/>
                        </a:rPr>
                        <a:t>99%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3836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034332" y="173857"/>
            <a:ext cx="8659068" cy="132342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l-PL" sz="4000" b="1" dirty="0" smtClean="0">
                <a:solidFill>
                  <a:schemeClr val="accent1"/>
                </a:solidFill>
                <a:latin typeface="Myriad Pro" pitchFamily="34" charset="0"/>
                <a:cs typeface="Calibri" pitchFamily="34" charset="0"/>
              </a:rPr>
              <a:t>Czas korzystania z komputera</a:t>
            </a:r>
          </a:p>
          <a:p>
            <a:r>
              <a:rPr lang="pl-PL" sz="4000" b="1" dirty="0" smtClean="0">
                <a:solidFill>
                  <a:schemeClr val="accent1"/>
                </a:solidFill>
                <a:latin typeface="Myriad Pro" pitchFamily="34" charset="0"/>
                <a:cs typeface="Calibri" pitchFamily="34" charset="0"/>
              </a:rPr>
              <a:t>a wynik w PISA</a:t>
            </a:r>
            <a:endParaRPr lang="pl-PL" sz="4000" b="1" dirty="0">
              <a:solidFill>
                <a:schemeClr val="accent1"/>
              </a:solidFill>
              <a:latin typeface="Myriad Pro" pitchFamily="34" charset="0"/>
              <a:cs typeface="Calibri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8348" y="1955133"/>
            <a:ext cx="7134889" cy="43199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921470" y="252239"/>
            <a:ext cx="8609806" cy="70787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l-PL" sz="4000" b="1" dirty="0" smtClean="0">
                <a:solidFill>
                  <a:schemeClr val="accent1"/>
                </a:solidFill>
                <a:latin typeface="Myriad Pro" pitchFamily="34" charset="0"/>
                <a:cs typeface="Calibri" pitchFamily="34" charset="0"/>
              </a:rPr>
              <a:t>E-mail, gry oraz ściąganie muzyki</a:t>
            </a:r>
            <a:endParaRPr lang="pl-PL" sz="4000" b="1" dirty="0">
              <a:solidFill>
                <a:schemeClr val="accent1"/>
              </a:solidFill>
              <a:latin typeface="Myriad Pro" pitchFamily="34" charset="0"/>
              <a:cs typeface="Calibri" pitchFamily="34" charset="0"/>
            </a:endParaRPr>
          </a:p>
        </p:txBody>
      </p:sp>
      <p:pic>
        <p:nvPicPr>
          <p:cNvPr id="4" name="Wykres 2"/>
          <p:cNvPicPr/>
          <p:nvPr/>
        </p:nvPicPr>
        <p:blipFill>
          <a:blip r:embed="rId3" cstate="print"/>
          <a:srcRect l="-1283" t="-2971" r="-6891" b="-4515"/>
          <a:stretch>
            <a:fillRect/>
          </a:stretch>
        </p:blipFill>
        <p:spPr bwMode="auto">
          <a:xfrm>
            <a:off x="1954310" y="1836415"/>
            <a:ext cx="7776864" cy="437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 rot="16200000">
            <a:off x="209899" y="3402164"/>
            <a:ext cx="3041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Myriad Pro Light" pitchFamily="34" charset="0"/>
              </a:rPr>
              <a:t>Poziom umiejętności matematycznych</a:t>
            </a:r>
            <a:endParaRPr lang="pl-PL" sz="1400" dirty="0">
              <a:latin typeface="Myriad Pro Ligh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962324" y="252239"/>
            <a:ext cx="8731076" cy="792088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chemeClr val="accent1"/>
                </a:solidFill>
                <a:latin typeface="Myriad Pro" pitchFamily="34" charset="0"/>
                <a:cs typeface="Calibri" pitchFamily="34" charset="0"/>
              </a:rPr>
              <a:t>Co dzieci robią w sieci</a:t>
            </a:r>
            <a:br>
              <a:rPr lang="pl-PL" sz="4000" dirty="0" smtClean="0">
                <a:solidFill>
                  <a:schemeClr val="accent1"/>
                </a:solidFill>
                <a:latin typeface="Myriad Pro" pitchFamily="34" charset="0"/>
                <a:cs typeface="Calibri" pitchFamily="34" charset="0"/>
              </a:rPr>
            </a:br>
            <a:endParaRPr lang="pl-PL" sz="4000" dirty="0">
              <a:solidFill>
                <a:schemeClr val="accent1"/>
              </a:solidFill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962324" y="852565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latin typeface="Myriad Pro Light" pitchFamily="34" charset="0"/>
              </a:rPr>
              <a:t>najczęściej</a:t>
            </a:r>
            <a:endParaRPr lang="pl-PL" sz="1800" dirty="0">
              <a:latin typeface="Myriad Pro Light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300" y="1480955"/>
            <a:ext cx="7622047" cy="52565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069815" y="238607"/>
            <a:ext cx="7704856" cy="70787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l-PL" sz="4000" b="1" dirty="0" smtClean="0">
                <a:solidFill>
                  <a:schemeClr val="accent1"/>
                </a:solidFill>
                <a:latin typeface="Myriad Pro" pitchFamily="34" charset="0"/>
                <a:cs typeface="Calibri" pitchFamily="34" charset="0"/>
              </a:rPr>
              <a:t>Ile czasu spędzają w sieci</a:t>
            </a:r>
            <a:endParaRPr lang="pl-PL" sz="4000" b="1" dirty="0">
              <a:solidFill>
                <a:schemeClr val="accent1"/>
              </a:solidFill>
              <a:latin typeface="Myriad Pro" pitchFamily="34" charset="0"/>
              <a:cs typeface="Calibri" pitchFamily="34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769230329"/>
              </p:ext>
            </p:extLst>
          </p:nvPr>
        </p:nvGraphicFramePr>
        <p:xfrm>
          <a:off x="1602284" y="1404367"/>
          <a:ext cx="8640960" cy="482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064681" y="180231"/>
            <a:ext cx="7992888" cy="70787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l-PL" sz="4000" b="1" dirty="0" smtClean="0">
                <a:solidFill>
                  <a:schemeClr val="accent1"/>
                </a:solidFill>
                <a:latin typeface="Myriad Pro" pitchFamily="34" charset="0"/>
                <a:cs typeface="Calibri" pitchFamily="34" charset="0"/>
              </a:rPr>
              <a:t>Dostępność TIK w szkole</a:t>
            </a:r>
            <a:endParaRPr lang="pl-PL" sz="4000" b="1" dirty="0">
              <a:solidFill>
                <a:schemeClr val="accent1"/>
              </a:solidFill>
              <a:latin typeface="Myriad Pro" pitchFamily="34" charset="0"/>
              <a:cs typeface="Calibri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xmlns="" val="1992446144"/>
              </p:ext>
            </p:extLst>
          </p:nvPr>
        </p:nvGraphicFramePr>
        <p:xfrm>
          <a:off x="1530276" y="1116335"/>
          <a:ext cx="83529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69815" y="238607"/>
            <a:ext cx="7704856" cy="70787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l-PL" sz="4000" b="1" dirty="0" smtClean="0">
                <a:solidFill>
                  <a:schemeClr val="accent1"/>
                </a:solidFill>
                <a:latin typeface="Myriad Pro" pitchFamily="34" charset="0"/>
                <a:cs typeface="Calibri" pitchFamily="34" charset="0"/>
              </a:rPr>
              <a:t>Badanie „gracze”</a:t>
            </a:r>
            <a:endParaRPr lang="pl-PL" sz="4000" b="1" dirty="0">
              <a:solidFill>
                <a:schemeClr val="accent1"/>
              </a:solidFill>
              <a:latin typeface="Myriad Pro" pitchFamily="34" charset="0"/>
              <a:cs typeface="Calibri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751" y="756295"/>
            <a:ext cx="8556983" cy="564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9460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Projekt niestandardowy">
  <a:themeElements>
    <a:clrScheme name="Projekt niestandardowy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6891E"/>
      </a:accent1>
      <a:accent2>
        <a:srgbClr val="F15B23"/>
      </a:accent2>
      <a:accent3>
        <a:srgbClr val="FFFFFF"/>
      </a:accent3>
      <a:accent4>
        <a:srgbClr val="000000"/>
      </a:accent4>
      <a:accent5>
        <a:srgbClr val="FAC4AB"/>
      </a:accent5>
      <a:accent6>
        <a:srgbClr val="DA521F"/>
      </a:accent6>
      <a:hlink>
        <a:srgbClr val="FFC10E"/>
      </a:hlink>
      <a:folHlink>
        <a:srgbClr val="FFDD00"/>
      </a:folHlink>
    </a:clrScheme>
    <a:fontScheme name="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6891E"/>
        </a:accent1>
        <a:accent2>
          <a:srgbClr val="F15B23"/>
        </a:accent2>
        <a:accent3>
          <a:srgbClr val="FFFFFF"/>
        </a:accent3>
        <a:accent4>
          <a:srgbClr val="000000"/>
        </a:accent4>
        <a:accent5>
          <a:srgbClr val="FAC4AB"/>
        </a:accent5>
        <a:accent6>
          <a:srgbClr val="DA521F"/>
        </a:accent6>
        <a:hlink>
          <a:srgbClr val="FFC10E"/>
        </a:hlink>
        <a:folHlink>
          <a:srgbClr val="FFD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niestandardowy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31035</TotalTime>
  <Words>164</Words>
  <Application>Microsoft Office PowerPoint</Application>
  <PresentationFormat>Niestandardowy</PresentationFormat>
  <Paragraphs>82</Paragraphs>
  <Slides>14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Projekt niestandardowy</vt:lpstr>
      <vt:lpstr>1_Projekt niestandardowy</vt:lpstr>
      <vt:lpstr>Slajd 1</vt:lpstr>
      <vt:lpstr>Slajd 2</vt:lpstr>
      <vt:lpstr>Slajd 3</vt:lpstr>
      <vt:lpstr>Slajd 4</vt:lpstr>
      <vt:lpstr>Slajd 5</vt:lpstr>
      <vt:lpstr>Co dzieci robią w sieci 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Company>Hel południowy :)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pecio</dc:creator>
  <cp:lastModifiedBy>w.janda</cp:lastModifiedBy>
  <cp:revision>327</cp:revision>
  <cp:lastPrinted>2014-06-16T09:53:15Z</cp:lastPrinted>
  <dcterms:created xsi:type="dcterms:W3CDTF">2010-09-09T12:52:25Z</dcterms:created>
  <dcterms:modified xsi:type="dcterms:W3CDTF">2014-06-17T11:47:20Z</dcterms:modified>
</cp:coreProperties>
</file>